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BEC3"/>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92923" autoAdjust="0"/>
  </p:normalViewPr>
  <p:slideViewPr>
    <p:cSldViewPr snapToGrid="0">
      <p:cViewPr varScale="1">
        <p:scale>
          <a:sx n="113" d="100"/>
          <a:sy n="113" d="100"/>
        </p:scale>
        <p:origin x="1166" y="7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535FB266-3C96-4107-985F-A83F602C71A3}"/>
    <pc:docChg chg="modSld">
      <pc:chgData name="Kendra Northington Stone" userId="7c17964f-4533-4e1e-9ef0-3b8815c785c3" providerId="ADAL" clId="{535FB266-3C96-4107-985F-A83F602C71A3}" dt="2025-05-02T18:35:32.450" v="157" actId="20577"/>
      <pc:docMkLst>
        <pc:docMk/>
      </pc:docMkLst>
      <pc:sldChg chg="modSp mod">
        <pc:chgData name="Kendra Northington Stone" userId="7c17964f-4533-4e1e-9ef0-3b8815c785c3" providerId="ADAL" clId="{535FB266-3C96-4107-985F-A83F602C71A3}" dt="2025-05-02T18:33:17.122" v="8" actId="20577"/>
        <pc:sldMkLst>
          <pc:docMk/>
          <pc:sldMk cId="3567943494" sldId="274"/>
        </pc:sldMkLst>
        <pc:spChg chg="mod">
          <ac:chgData name="Kendra Northington Stone" userId="7c17964f-4533-4e1e-9ef0-3b8815c785c3" providerId="ADAL" clId="{535FB266-3C96-4107-985F-A83F602C71A3}" dt="2025-05-02T18:33:17.122" v="8" actId="20577"/>
          <ac:spMkLst>
            <pc:docMk/>
            <pc:sldMk cId="3567943494" sldId="274"/>
            <ac:spMk id="6" creationId="{ECCB0E50-6623-B2C7-0C9B-A54107D4D7C1}"/>
          </ac:spMkLst>
        </pc:spChg>
      </pc:sldChg>
      <pc:sldChg chg="modSp mod">
        <pc:chgData name="Kendra Northington Stone" userId="7c17964f-4533-4e1e-9ef0-3b8815c785c3" providerId="ADAL" clId="{535FB266-3C96-4107-985F-A83F602C71A3}" dt="2025-05-02T18:35:32.450" v="157" actId="20577"/>
        <pc:sldMkLst>
          <pc:docMk/>
          <pc:sldMk cId="4027509381" sldId="276"/>
        </pc:sldMkLst>
        <pc:spChg chg="mod">
          <ac:chgData name="Kendra Northington Stone" userId="7c17964f-4533-4e1e-9ef0-3b8815c785c3" providerId="ADAL" clId="{535FB266-3C96-4107-985F-A83F602C71A3}" dt="2025-05-02T18:35:32.450" v="157" actId="20577"/>
          <ac:spMkLst>
            <pc:docMk/>
            <pc:sldMk cId="4027509381" sldId="276"/>
            <ac:spMk id="2" creationId="{218D11DD-9262-EF05-215A-4A9BB49430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tarr.org/circle-of-courage/#lear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https://actforyouth.org/pyd/outcomes.cfm</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2070199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https://actforyouth.org/pyd/outcomes.cfm</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3561316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https://casel.org/fundamentals-of-sel/</a:t>
            </a:r>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1501470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https://www.nifa.usda.gov/essential-elements-4-h</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2521934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https://searchinstitute.org/resources-hub/developmental-assets-framework</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1645381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None/>
            </a:pPr>
            <a:r>
              <a:rPr lang="en-US" b="1" i="0" dirty="0">
                <a:solidFill>
                  <a:srgbClr val="FFFFFF"/>
                </a:solidFill>
                <a:effectLst/>
                <a:latin typeface="TradeGothicLT"/>
              </a:rPr>
              <a:t>The Circle of Courage: </a:t>
            </a:r>
            <a:r>
              <a:rPr lang="en-US" b="0" i="0" dirty="0">
                <a:solidFill>
                  <a:srgbClr val="FFFFFF"/>
                </a:solidFill>
                <a:effectLst/>
                <a:latin typeface="TradeGothicLT"/>
              </a:rPr>
              <a:t>A model of positive youth development based on the principle of universal needs for emotionally healthy youth including a sense of belonging, mastery, independence and generosity. https://starr.org/circle-of-courage/ </a:t>
            </a:r>
          </a:p>
          <a:p>
            <a:pPr>
              <a:buNone/>
            </a:pPr>
            <a:endParaRPr lang="en-US" b="1" i="0" u="none" strike="noStrike" cap="all" dirty="0">
              <a:solidFill>
                <a:srgbClr val="FFFFFF"/>
              </a:solidFill>
              <a:effectLst/>
              <a:latin typeface="CervoNeue-RegularNeue"/>
              <a:hlinkClick r:id="rId3"/>
            </a:endParaRPr>
          </a:p>
          <a:p>
            <a:pPr algn="l" fontAlgn="t">
              <a:buNone/>
            </a:pPr>
            <a:r>
              <a:rPr lang="en-US" b="1" i="0" dirty="0">
                <a:solidFill>
                  <a:srgbClr val="181818"/>
                </a:solidFill>
                <a:effectLst/>
                <a:latin typeface="Lucida Sans" panose="020B0602030504020204" pitchFamily="34" charset="0"/>
              </a:rPr>
              <a:t>Ready by 21</a:t>
            </a:r>
            <a:r>
              <a:rPr lang="en-US" b="0" i="0" dirty="0">
                <a:solidFill>
                  <a:srgbClr val="181818"/>
                </a:solidFill>
                <a:effectLst/>
                <a:latin typeface="Lucida Sans" panose="020B0602030504020204" pitchFamily="34" charset="0"/>
              </a:rPr>
              <a:t>® is a set of innovative strategies developed by the Forum for Youth Investment that helps communities improve the odds that all children and youth will be ready for college, work and life. http://www.dev.readyby21.org/what-ready-21</a:t>
            </a:r>
            <a:br>
              <a:rPr lang="en-US" dirty="0"/>
            </a:br>
            <a:br>
              <a:rPr lang="en-US" b="1" i="0" u="none" strike="noStrike" cap="all" dirty="0">
                <a:solidFill>
                  <a:srgbClr val="FFFFFF"/>
                </a:solidFill>
                <a:effectLst/>
                <a:latin typeface="CervoNeue-RegularNeue"/>
                <a:hlinkClick r:id="rId3"/>
              </a:rPr>
            </a:br>
            <a:endParaRPr lang="en-US" dirty="0"/>
          </a:p>
          <a:p>
            <a:pPr>
              <a:buNone/>
            </a:pPr>
            <a:br>
              <a:rPr lang="en-US" dirty="0"/>
            </a:br>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1840777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https://actforyouth.org/pyd/sos.cfm</a:t>
            </a:r>
          </a:p>
        </p:txBody>
      </p:sp>
      <p:sp>
        <p:nvSpPr>
          <p:cNvPr id="4" name="Slide Number Placeholder 3"/>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3704700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https://actforyouth.org/pyd/sos.cfm</a:t>
            </a:r>
          </a:p>
        </p:txBody>
      </p:sp>
      <p:sp>
        <p:nvSpPr>
          <p:cNvPr id="4" name="Slide Number Placeholder 3"/>
          <p:cNvSpPr>
            <a:spLocks noGrp="1"/>
          </p:cNvSpPr>
          <p:nvPr>
            <p:ph type="sldNum" sz="quarter" idx="5"/>
          </p:nvPr>
        </p:nvSpPr>
        <p:spPr/>
        <p:txBody>
          <a:bodyPr/>
          <a:lstStyle/>
          <a:p>
            <a:fld id="{9239DD76-6F3D-1A42-8AFB-7E5F8ED43188}" type="slidenum">
              <a:rPr lang="en-US" smtClean="0"/>
              <a:t>15</a:t>
            </a:fld>
            <a:endParaRPr lang="en-US" dirty="0"/>
          </a:p>
        </p:txBody>
      </p:sp>
    </p:spTree>
    <p:extLst>
      <p:ext uri="{BB962C8B-B14F-4D97-AF65-F5344CB8AC3E}">
        <p14:creationId xmlns:p14="http://schemas.microsoft.com/office/powerpoint/2010/main" val="2922088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https://actforyouth.org/pyd/sos.cfm</a:t>
            </a:r>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1234756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openxmlformats.org/officeDocument/2006/relationships/image" Target="../media/image45.png"/><Relationship Id="rId5" Type="http://schemas.openxmlformats.org/officeDocument/2006/relationships/hyperlink" Target="http://www.dev.readyby21.org/what-ready-21" TargetMode="External"/><Relationship Id="rId4" Type="http://schemas.openxmlformats.org/officeDocument/2006/relationships/hyperlink" Target="https://files.eric.ed.gov/fulltext/EJ1301374.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1.xml"/><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9.svg"/><Relationship Id="rId5" Type="http://schemas.openxmlformats.org/officeDocument/2006/relationships/image" Target="../media/image38.sv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2.4: Positive Youth Outcomes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ircle of Courage">
            <a:extLst>
              <a:ext uri="{FF2B5EF4-FFF2-40B4-BE49-F238E27FC236}">
                <a16:creationId xmlns:a16="http://schemas.microsoft.com/office/drawing/2014/main" id="{62418D84-9104-CEA2-7773-4B1FC2A759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3130" y="2436935"/>
            <a:ext cx="4231739" cy="411083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88D9694B-E443-1931-17BA-1B4B3EB0DA0F}"/>
              </a:ext>
            </a:extLst>
          </p:cNvPr>
          <p:cNvSpPr>
            <a:spLocks noGrp="1"/>
          </p:cNvSpPr>
          <p:nvPr>
            <p:ph type="title"/>
          </p:nvPr>
        </p:nvSpPr>
        <p:spPr/>
        <p:txBody>
          <a:bodyPr/>
          <a:lstStyle/>
          <a:p>
            <a:r>
              <a:rPr lang="en-US" dirty="0"/>
              <a:t>Additional Frameworks</a:t>
            </a:r>
          </a:p>
        </p:txBody>
      </p:sp>
      <p:sp>
        <p:nvSpPr>
          <p:cNvPr id="2" name="Content Placeholder 1">
            <a:extLst>
              <a:ext uri="{FF2B5EF4-FFF2-40B4-BE49-F238E27FC236}">
                <a16:creationId xmlns:a16="http://schemas.microsoft.com/office/drawing/2014/main" id="{BE5DD893-2EBF-BBF0-CACC-BD08DB3FED18}"/>
              </a:ext>
            </a:extLst>
          </p:cNvPr>
          <p:cNvSpPr>
            <a:spLocks noGrp="1"/>
          </p:cNvSpPr>
          <p:nvPr>
            <p:ph sz="half" idx="1"/>
          </p:nvPr>
        </p:nvSpPr>
        <p:spPr/>
        <p:txBody>
          <a:bodyPr/>
          <a:lstStyle/>
          <a:p>
            <a:pPr marL="0" indent="0" algn="ctr">
              <a:buNone/>
            </a:pPr>
            <a:r>
              <a:rPr lang="en-US" sz="2400" b="1" dirty="0"/>
              <a:t>Circle of Courage </a:t>
            </a:r>
            <a:br>
              <a:rPr lang="en-US" sz="2400" b="1" dirty="0"/>
            </a:br>
            <a:r>
              <a:rPr lang="en-US" dirty="0">
                <a:hlinkClick r:id="rId4"/>
              </a:rPr>
              <a:t>M. Brokenleg, 2013</a:t>
            </a:r>
            <a:endParaRPr lang="en-US" dirty="0"/>
          </a:p>
        </p:txBody>
      </p:sp>
      <p:sp>
        <p:nvSpPr>
          <p:cNvPr id="4" name="Content Placeholder 3">
            <a:extLst>
              <a:ext uri="{FF2B5EF4-FFF2-40B4-BE49-F238E27FC236}">
                <a16:creationId xmlns:a16="http://schemas.microsoft.com/office/drawing/2014/main" id="{8A2092C3-507F-53C7-4838-8E0ADEB8CEDF}"/>
              </a:ext>
            </a:extLst>
          </p:cNvPr>
          <p:cNvSpPr>
            <a:spLocks noGrp="1"/>
          </p:cNvSpPr>
          <p:nvPr>
            <p:ph sz="half" idx="2"/>
          </p:nvPr>
        </p:nvSpPr>
        <p:spPr/>
        <p:txBody>
          <a:bodyPr/>
          <a:lstStyle/>
          <a:p>
            <a:pPr marL="0" indent="0" algn="ctr">
              <a:buNone/>
            </a:pPr>
            <a:r>
              <a:rPr lang="en-US" sz="2400" b="1" dirty="0"/>
              <a:t>Ready by 21</a:t>
            </a:r>
            <a:br>
              <a:rPr lang="en-US" dirty="0"/>
            </a:br>
            <a:r>
              <a:rPr lang="en-US" dirty="0">
                <a:hlinkClick r:id="rId5"/>
              </a:rPr>
              <a:t>Forum for Youth Investment</a:t>
            </a:r>
            <a:endParaRPr lang="en-US" dirty="0"/>
          </a:p>
          <a:p>
            <a:endParaRPr lang="en-US" dirty="0"/>
          </a:p>
        </p:txBody>
      </p:sp>
      <p:pic>
        <p:nvPicPr>
          <p:cNvPr id="6" name="Picture 5">
            <a:extLst>
              <a:ext uri="{FF2B5EF4-FFF2-40B4-BE49-F238E27FC236}">
                <a16:creationId xmlns:a16="http://schemas.microsoft.com/office/drawing/2014/main" id="{D3D31553-4645-1772-9AB2-987EBC03CD56}"/>
              </a:ext>
            </a:extLst>
          </p:cNvPr>
          <p:cNvPicPr>
            <a:picLocks noChangeAspect="1"/>
          </p:cNvPicPr>
          <p:nvPr/>
        </p:nvPicPr>
        <p:blipFill>
          <a:blip r:embed="rId6"/>
          <a:stretch>
            <a:fillRect/>
          </a:stretch>
        </p:blipFill>
        <p:spPr>
          <a:xfrm>
            <a:off x="6662058" y="3084634"/>
            <a:ext cx="4361089" cy="2243244"/>
          </a:xfrm>
          <a:prstGeom prst="rect">
            <a:avLst/>
          </a:prstGeom>
        </p:spPr>
      </p:pic>
    </p:spTree>
    <p:extLst>
      <p:ext uri="{BB962C8B-B14F-4D97-AF65-F5344CB8AC3E}">
        <p14:creationId xmlns:p14="http://schemas.microsoft.com/office/powerpoint/2010/main" val="3138497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8D11DD-9262-EF05-215A-4A9BB494300C}"/>
              </a:ext>
            </a:extLst>
          </p:cNvPr>
          <p:cNvSpPr>
            <a:spLocks noGrp="1"/>
          </p:cNvSpPr>
          <p:nvPr>
            <p:ph idx="1"/>
          </p:nvPr>
        </p:nvSpPr>
        <p:spPr/>
        <p:txBody>
          <a:bodyPr/>
          <a:lstStyle/>
          <a:p>
            <a:r>
              <a:rPr lang="en-US" dirty="0"/>
              <a:t>What similarities do you notice between the frameworks? Differences?</a:t>
            </a:r>
          </a:p>
          <a:p>
            <a:r>
              <a:rPr lang="en-US" dirty="0"/>
              <a:t>Which of the frameworks are you more drawn to? Why?</a:t>
            </a:r>
          </a:p>
          <a:p>
            <a:r>
              <a:rPr lang="en-US" dirty="0"/>
              <a:t>What questions do you have for youth development practitioners about using these (or similar) frameworks?</a:t>
            </a:r>
          </a:p>
          <a:p>
            <a:pPr lvl="1"/>
            <a:r>
              <a:rPr lang="en-US" dirty="0"/>
              <a:t>Save these questions to ask your mentor and for Module 3 which includes a discussion panel with professional youth workers.</a:t>
            </a:r>
          </a:p>
        </p:txBody>
      </p:sp>
      <p:sp>
        <p:nvSpPr>
          <p:cNvPr id="3" name="Title 2">
            <a:extLst>
              <a:ext uri="{FF2B5EF4-FFF2-40B4-BE49-F238E27FC236}">
                <a16:creationId xmlns:a16="http://schemas.microsoft.com/office/drawing/2014/main" id="{44BD1918-3128-6F5A-0D58-1A57046ACD4C}"/>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4027509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35FFF-2AB9-04AD-A889-5397A88418AA}"/>
              </a:ext>
            </a:extLst>
          </p:cNvPr>
          <p:cNvSpPr>
            <a:spLocks noGrp="1"/>
          </p:cNvSpPr>
          <p:nvPr>
            <p:ph type="title"/>
          </p:nvPr>
        </p:nvSpPr>
        <p:spPr/>
        <p:txBody>
          <a:bodyPr/>
          <a:lstStyle/>
          <a:p>
            <a:r>
              <a:rPr lang="en-US" dirty="0"/>
              <a:t>Using the 6Cs</a:t>
            </a:r>
          </a:p>
        </p:txBody>
      </p:sp>
      <p:sp>
        <p:nvSpPr>
          <p:cNvPr id="3" name="Text Placeholder 2">
            <a:extLst>
              <a:ext uri="{FF2B5EF4-FFF2-40B4-BE49-F238E27FC236}">
                <a16:creationId xmlns:a16="http://schemas.microsoft.com/office/drawing/2014/main" id="{9E3744D3-02B2-D586-968B-EE04BA8FEAA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03428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6A37B1D-D457-CD65-90CC-0C45325CE922}"/>
              </a:ext>
            </a:extLst>
          </p:cNvPr>
          <p:cNvGrpSpPr/>
          <p:nvPr/>
        </p:nvGrpSpPr>
        <p:grpSpPr>
          <a:xfrm>
            <a:off x="3055939" y="1266372"/>
            <a:ext cx="6388892" cy="5486400"/>
            <a:chOff x="3055939" y="1266372"/>
            <a:chExt cx="6388892" cy="5486400"/>
          </a:xfrm>
        </p:grpSpPr>
        <p:sp>
          <p:nvSpPr>
            <p:cNvPr id="6" name="Freeform: Shape 5">
              <a:extLst>
                <a:ext uri="{FF2B5EF4-FFF2-40B4-BE49-F238E27FC236}">
                  <a16:creationId xmlns:a16="http://schemas.microsoft.com/office/drawing/2014/main" id="{2669A37E-F02D-F4A2-654A-AB36A1183FBD}"/>
                </a:ext>
              </a:extLst>
            </p:cNvPr>
            <p:cNvSpPr/>
            <p:nvPr/>
          </p:nvSpPr>
          <p:spPr>
            <a:xfrm>
              <a:off x="3055939" y="12663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tx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1440" tIns="0" rIns="822960" bIns="457200" numCol="1" spcCol="1270" anchor="ctr" anchorCtr="0">
              <a:noAutofit/>
            </a:bodyPr>
            <a:lstStyle/>
            <a:p>
              <a:pPr marL="0" lvl="0" indent="0" algn="ctr" defTabSz="889000">
                <a:lnSpc>
                  <a:spcPct val="90000"/>
                </a:lnSpc>
                <a:spcBef>
                  <a:spcPct val="0"/>
                </a:spcBef>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Services</a:t>
              </a:r>
            </a:p>
            <a:p>
              <a:pPr algn="ctr" defTabSz="889000">
                <a:lnSpc>
                  <a:spcPct val="90000"/>
                </a:lnSpc>
                <a:spcBef>
                  <a:spcPct val="0"/>
                </a:spcBef>
              </a:pP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Provided </a:t>
              </a:r>
              <a:r>
                <a:rPr lang="en-US" sz="2000" u="sng" dirty="0">
                  <a:solidFill>
                    <a:schemeClr val="bg2"/>
                  </a:solidFill>
                  <a:latin typeface="Noto Sans" panose="020B0502040504020204" pitchFamily="34" charset="0"/>
                  <a:ea typeface="Noto Sans" panose="020B0502040504020204" pitchFamily="34" charset="0"/>
                  <a:cs typeface="Noto Sans" panose="020B0502040504020204" pitchFamily="34" charset="0"/>
                </a:rPr>
                <a:t>to or for</a:t>
              </a: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 youth</a:t>
              </a:r>
            </a:p>
          </p:txBody>
        </p:sp>
        <p:sp>
          <p:nvSpPr>
            <p:cNvPr id="7" name="Freeform: Shape 6">
              <a:extLst>
                <a:ext uri="{FF2B5EF4-FFF2-40B4-BE49-F238E27FC236}">
                  <a16:creationId xmlns:a16="http://schemas.microsoft.com/office/drawing/2014/main" id="{AD5E1126-3390-8AB1-952B-46507019CA65}"/>
                </a:ext>
              </a:extLst>
            </p:cNvPr>
            <p:cNvSpPr/>
            <p:nvPr/>
          </p:nvSpPr>
          <p:spPr>
            <a:xfrm>
              <a:off x="4421585" y="30951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accent1">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0" tIns="1097280" rIns="0" bIns="0" numCol="1" spcCol="1270" anchor="ctr" anchorCtr="0">
              <a:noAutofit/>
            </a:bodyPr>
            <a:lstStyle/>
            <a:p>
              <a:pPr marL="0" lvl="0" indent="0" algn="ctr" defTabSz="8890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Opportunities</a:t>
              </a:r>
            </a:p>
            <a:p>
              <a:pPr marL="0" lvl="0" indent="0" algn="ctr" defTabSz="889000">
                <a:lnSpc>
                  <a:spcPct val="90000"/>
                </a:lnSpc>
                <a:spcBef>
                  <a:spcPct val="0"/>
                </a:spcBef>
                <a:spcAft>
                  <a:spcPct val="35000"/>
                </a:spcAft>
                <a:buNone/>
              </a:pP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Done </a:t>
              </a:r>
              <a:r>
                <a:rPr lang="en-US" sz="2000" u="sng" dirty="0">
                  <a:solidFill>
                    <a:schemeClr val="bg2"/>
                  </a:solidFill>
                  <a:latin typeface="Noto Sans" panose="020B0502040504020204" pitchFamily="34" charset="0"/>
                  <a:ea typeface="Noto Sans" panose="020B0502040504020204" pitchFamily="34" charset="0"/>
                  <a:cs typeface="Noto Sans" panose="020B0502040504020204" pitchFamily="34" charset="0"/>
                </a:rPr>
                <a:t>by</a:t>
              </a: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 youth</a:t>
              </a:r>
              <a:endParaRPr lang="en-US" sz="2000" kern="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Freeform: Shape 7">
              <a:extLst>
                <a:ext uri="{FF2B5EF4-FFF2-40B4-BE49-F238E27FC236}">
                  <a16:creationId xmlns:a16="http://schemas.microsoft.com/office/drawing/2014/main" id="{1FED3E19-8D94-03CA-4BBF-F704FB7F9F2D}"/>
                </a:ext>
              </a:extLst>
            </p:cNvPr>
            <p:cNvSpPr/>
            <p:nvPr/>
          </p:nvSpPr>
          <p:spPr>
            <a:xfrm>
              <a:off x="5787231" y="12663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097280" tIns="0" rIns="274320" bIns="274320" numCol="1" spcCol="1270" anchor="ctr" anchorCtr="0">
              <a:noAutofit/>
            </a:bodyPr>
            <a:lstStyle/>
            <a:p>
              <a:pPr marL="0" lvl="0" indent="0" algn="ctr" defTabSz="8890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Supports</a:t>
              </a:r>
            </a:p>
            <a:p>
              <a:pPr marL="0" lvl="0" indent="0" algn="ctr" defTabSz="889000">
                <a:lnSpc>
                  <a:spcPct val="90000"/>
                </a:lnSpc>
                <a:spcBef>
                  <a:spcPct val="0"/>
                </a:spcBef>
                <a:spcAft>
                  <a:spcPct val="35000"/>
                </a:spcAft>
                <a:buNone/>
              </a:pP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Conducted </a:t>
              </a:r>
              <a:r>
                <a:rPr lang="en-US" sz="2000" u="sng" dirty="0">
                  <a:solidFill>
                    <a:schemeClr val="bg2"/>
                  </a:solidFill>
                  <a:latin typeface="Noto Sans" panose="020B0502040504020204" pitchFamily="34" charset="0"/>
                  <a:ea typeface="Noto Sans" panose="020B0502040504020204" pitchFamily="34" charset="0"/>
                  <a:cs typeface="Noto Sans" panose="020B0502040504020204" pitchFamily="34" charset="0"/>
                </a:rPr>
                <a:t>with</a:t>
              </a:r>
              <a:r>
                <a:rPr lang="en-US" sz="2000" dirty="0">
                  <a:solidFill>
                    <a:schemeClr val="bg2"/>
                  </a:solidFill>
                  <a:latin typeface="Noto Sans" panose="020B0502040504020204" pitchFamily="34" charset="0"/>
                  <a:ea typeface="Noto Sans" panose="020B0502040504020204" pitchFamily="34" charset="0"/>
                  <a:cs typeface="Noto Sans" panose="020B0502040504020204" pitchFamily="34" charset="0"/>
                </a:rPr>
                <a:t> youth</a:t>
              </a:r>
              <a:endParaRPr lang="en-US" sz="2000" kern="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2" name="Title 1">
            <a:extLst>
              <a:ext uri="{FF2B5EF4-FFF2-40B4-BE49-F238E27FC236}">
                <a16:creationId xmlns:a16="http://schemas.microsoft.com/office/drawing/2014/main" id="{4501FEEF-D696-506F-1639-3CDE88892CEE}"/>
              </a:ext>
            </a:extLst>
          </p:cNvPr>
          <p:cNvSpPr>
            <a:spLocks noGrp="1"/>
          </p:cNvSpPr>
          <p:nvPr>
            <p:ph type="title"/>
          </p:nvPr>
        </p:nvSpPr>
        <p:spPr/>
        <p:txBody>
          <a:bodyPr/>
          <a:lstStyle/>
          <a:p>
            <a:r>
              <a:rPr lang="en-US" dirty="0"/>
              <a:t>The SOS Framework</a:t>
            </a:r>
          </a:p>
        </p:txBody>
      </p:sp>
    </p:spTree>
    <p:extLst>
      <p:ext uri="{BB962C8B-B14F-4D97-AF65-F5344CB8AC3E}">
        <p14:creationId xmlns:p14="http://schemas.microsoft.com/office/powerpoint/2010/main" val="1888010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51E40-965C-EACC-C116-BFE04A37BDBF}"/>
              </a:ext>
            </a:extLst>
          </p:cNvPr>
          <p:cNvSpPr>
            <a:spLocks noGrp="1"/>
          </p:cNvSpPr>
          <p:nvPr>
            <p:ph type="title"/>
          </p:nvPr>
        </p:nvSpPr>
        <p:spPr/>
        <p:txBody>
          <a:bodyPr/>
          <a:lstStyle/>
          <a:p>
            <a:r>
              <a:rPr lang="en-US" dirty="0">
                <a:solidFill>
                  <a:schemeClr val="tx2"/>
                </a:solidFill>
              </a:rPr>
              <a:t>Services</a:t>
            </a:r>
            <a:r>
              <a:rPr lang="en-US" dirty="0"/>
              <a:t>, Opportunities, Supports</a:t>
            </a:r>
          </a:p>
        </p:txBody>
      </p:sp>
      <p:pic>
        <p:nvPicPr>
          <p:cNvPr id="6" name="Content Placeholder 5" descr="School lunch tray with milk, sandwich, and apple held by a young student">
            <a:extLst>
              <a:ext uri="{FF2B5EF4-FFF2-40B4-BE49-F238E27FC236}">
                <a16:creationId xmlns:a16="http://schemas.microsoft.com/office/drawing/2014/main" id="{1A543B77-5194-33E0-544E-89E5595E5C77}"/>
              </a:ext>
            </a:extLst>
          </p:cNvPr>
          <p:cNvPicPr>
            <a:picLocks noGrp="1" noChangeAspect="1"/>
          </p:cNvPicPr>
          <p:nvPr>
            <p:ph sz="half" idx="1"/>
          </p:nvPr>
        </p:nvPicPr>
        <p:blipFill>
          <a:blip r:embed="rId3" cstate="print">
            <a:extLst>
              <a:ext uri="{28A0092B-C50C-407E-A947-70E740481C1C}">
                <a14:useLocalDpi xmlns:a14="http://schemas.microsoft.com/office/drawing/2010/main"/>
              </a:ext>
            </a:extLst>
          </a:blip>
          <a:stretch>
            <a:fillRect/>
          </a:stretch>
        </p:blipFill>
        <p:spPr>
          <a:xfrm>
            <a:off x="838200" y="1737360"/>
            <a:ext cx="5181600" cy="3602121"/>
          </a:xfrm>
        </p:spPr>
      </p:pic>
      <p:sp>
        <p:nvSpPr>
          <p:cNvPr id="4" name="Content Placeholder 3">
            <a:extLst>
              <a:ext uri="{FF2B5EF4-FFF2-40B4-BE49-F238E27FC236}">
                <a16:creationId xmlns:a16="http://schemas.microsoft.com/office/drawing/2014/main" id="{BC60290A-386F-5C0A-7B5B-4B648A83DFEC}"/>
              </a:ext>
            </a:extLst>
          </p:cNvPr>
          <p:cNvSpPr>
            <a:spLocks noGrp="1"/>
          </p:cNvSpPr>
          <p:nvPr>
            <p:ph sz="half" idx="2"/>
          </p:nvPr>
        </p:nvSpPr>
        <p:spPr/>
        <p:txBody>
          <a:bodyPr/>
          <a:lstStyle/>
          <a:p>
            <a:pPr marL="0" indent="0">
              <a:buNone/>
            </a:pPr>
            <a:r>
              <a:rPr lang="en-US" b="1" dirty="0">
                <a:solidFill>
                  <a:schemeClr val="tx2"/>
                </a:solidFill>
              </a:rPr>
              <a:t>Services </a:t>
            </a:r>
            <a:r>
              <a:rPr lang="en-US" dirty="0"/>
              <a:t>are all the things adults do to help meet children's and young people's needs, such as providing shelter, food, clothing, health care, education, and more.</a:t>
            </a:r>
          </a:p>
        </p:txBody>
      </p:sp>
    </p:spTree>
    <p:extLst>
      <p:ext uri="{BB962C8B-B14F-4D97-AF65-F5344CB8AC3E}">
        <p14:creationId xmlns:p14="http://schemas.microsoft.com/office/powerpoint/2010/main" val="2324729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18701-DC46-FCCF-0A77-C1E3EB9C8A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9BCCD9-B2CB-3E04-5892-3853608B27D4}"/>
              </a:ext>
            </a:extLst>
          </p:cNvPr>
          <p:cNvSpPr>
            <a:spLocks noGrp="1"/>
          </p:cNvSpPr>
          <p:nvPr>
            <p:ph type="title"/>
          </p:nvPr>
        </p:nvSpPr>
        <p:spPr/>
        <p:txBody>
          <a:bodyPr/>
          <a:lstStyle/>
          <a:p>
            <a:r>
              <a:rPr lang="en-US" dirty="0">
                <a:solidFill>
                  <a:schemeClr val="tx1"/>
                </a:solidFill>
              </a:rPr>
              <a:t>Services</a:t>
            </a:r>
            <a:r>
              <a:rPr lang="en-US" dirty="0"/>
              <a:t>, </a:t>
            </a:r>
            <a:r>
              <a:rPr lang="en-US" dirty="0">
                <a:solidFill>
                  <a:schemeClr val="tx2"/>
                </a:solidFill>
              </a:rPr>
              <a:t>Opportunities</a:t>
            </a:r>
            <a:r>
              <a:rPr lang="en-US" dirty="0"/>
              <a:t>, Supports</a:t>
            </a:r>
          </a:p>
        </p:txBody>
      </p:sp>
      <p:sp>
        <p:nvSpPr>
          <p:cNvPr id="4" name="Content Placeholder 3">
            <a:extLst>
              <a:ext uri="{FF2B5EF4-FFF2-40B4-BE49-F238E27FC236}">
                <a16:creationId xmlns:a16="http://schemas.microsoft.com/office/drawing/2014/main" id="{8809B874-14CD-9E23-0482-379A9C2DBE08}"/>
              </a:ext>
            </a:extLst>
          </p:cNvPr>
          <p:cNvSpPr>
            <a:spLocks noGrp="1"/>
          </p:cNvSpPr>
          <p:nvPr>
            <p:ph sz="half" idx="2"/>
          </p:nvPr>
        </p:nvSpPr>
        <p:spPr/>
        <p:txBody>
          <a:bodyPr/>
          <a:lstStyle/>
          <a:p>
            <a:pPr marL="0" indent="0">
              <a:buNone/>
            </a:pPr>
            <a:r>
              <a:rPr lang="en-US" b="1" dirty="0">
                <a:solidFill>
                  <a:schemeClr val="tx2"/>
                </a:solidFill>
              </a:rPr>
              <a:t>Opportunities </a:t>
            </a:r>
            <a:r>
              <a:rPr lang="en-US" dirty="0"/>
              <a:t>are chances for youth to practice, fine-tune, and advance the skills they have learned, as well as occasions for leadership and contribution through youth engagement.</a:t>
            </a:r>
          </a:p>
          <a:p>
            <a:pPr marL="0" indent="0">
              <a:buNone/>
            </a:pPr>
            <a:endParaRPr lang="en-US" b="1" dirty="0">
              <a:solidFill>
                <a:schemeClr val="tx2"/>
              </a:solidFill>
            </a:endParaRPr>
          </a:p>
        </p:txBody>
      </p:sp>
      <p:pic>
        <p:nvPicPr>
          <p:cNvPr id="12" name="Content Placeholder 11" descr="Child wearing suit">
            <a:extLst>
              <a:ext uri="{FF2B5EF4-FFF2-40B4-BE49-F238E27FC236}">
                <a16:creationId xmlns:a16="http://schemas.microsoft.com/office/drawing/2014/main" id="{9B3CC92D-8EA0-AC5F-255E-2F703F2F1F65}"/>
              </a:ext>
            </a:extLst>
          </p:cNvPr>
          <p:cNvPicPr>
            <a:picLocks noGrp="1" noChangeAspect="1"/>
          </p:cNvPicPr>
          <p:nvPr>
            <p:ph sz="half" idx="1"/>
          </p:nvPr>
        </p:nvPicPr>
        <p:blipFill>
          <a:blip r:embed="rId3" cstate="print">
            <a:extLst>
              <a:ext uri="{28A0092B-C50C-407E-A947-70E740481C1C}">
                <a14:useLocalDpi xmlns:a14="http://schemas.microsoft.com/office/drawing/2010/main"/>
              </a:ext>
            </a:extLst>
          </a:blip>
          <a:stretch>
            <a:fillRect/>
          </a:stretch>
        </p:blipFill>
        <p:spPr>
          <a:xfrm>
            <a:off x="838200" y="1737360"/>
            <a:ext cx="5181600" cy="3454400"/>
          </a:xfrm>
        </p:spPr>
      </p:pic>
    </p:spTree>
    <p:extLst>
      <p:ext uri="{BB962C8B-B14F-4D97-AF65-F5344CB8AC3E}">
        <p14:creationId xmlns:p14="http://schemas.microsoft.com/office/powerpoint/2010/main" val="2017804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00EB-5ADD-5C2C-1506-D1D91E0876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3F6459-D257-9B2E-93F7-1C62B7ED2E6B}"/>
              </a:ext>
            </a:extLst>
          </p:cNvPr>
          <p:cNvSpPr>
            <a:spLocks noGrp="1"/>
          </p:cNvSpPr>
          <p:nvPr>
            <p:ph type="title"/>
          </p:nvPr>
        </p:nvSpPr>
        <p:spPr/>
        <p:txBody>
          <a:bodyPr/>
          <a:lstStyle/>
          <a:p>
            <a:r>
              <a:rPr lang="en-US" dirty="0">
                <a:solidFill>
                  <a:schemeClr val="tx1"/>
                </a:solidFill>
              </a:rPr>
              <a:t>Services</a:t>
            </a:r>
            <a:r>
              <a:rPr lang="en-US" dirty="0"/>
              <a:t>, </a:t>
            </a:r>
            <a:r>
              <a:rPr lang="en-US" dirty="0">
                <a:solidFill>
                  <a:schemeClr val="tx1"/>
                </a:solidFill>
              </a:rPr>
              <a:t>Opportunities</a:t>
            </a:r>
            <a:r>
              <a:rPr lang="en-US" dirty="0"/>
              <a:t>, </a:t>
            </a:r>
            <a:r>
              <a:rPr lang="en-US" dirty="0">
                <a:solidFill>
                  <a:schemeClr val="tx2"/>
                </a:solidFill>
              </a:rPr>
              <a:t>Supports</a:t>
            </a:r>
          </a:p>
        </p:txBody>
      </p:sp>
      <p:sp>
        <p:nvSpPr>
          <p:cNvPr id="4" name="Content Placeholder 3">
            <a:extLst>
              <a:ext uri="{FF2B5EF4-FFF2-40B4-BE49-F238E27FC236}">
                <a16:creationId xmlns:a16="http://schemas.microsoft.com/office/drawing/2014/main" id="{72E62699-887F-5ECF-B43E-7DE966DE016F}"/>
              </a:ext>
            </a:extLst>
          </p:cNvPr>
          <p:cNvSpPr>
            <a:spLocks noGrp="1"/>
          </p:cNvSpPr>
          <p:nvPr>
            <p:ph sz="half" idx="2"/>
          </p:nvPr>
        </p:nvSpPr>
        <p:spPr/>
        <p:txBody>
          <a:bodyPr/>
          <a:lstStyle/>
          <a:p>
            <a:pPr marL="0" indent="0">
              <a:buNone/>
            </a:pPr>
            <a:r>
              <a:rPr lang="en-US" b="1" dirty="0">
                <a:solidFill>
                  <a:schemeClr val="tx2"/>
                </a:solidFill>
              </a:rPr>
              <a:t>Supports </a:t>
            </a:r>
            <a:r>
              <a:rPr lang="en-US" dirty="0"/>
              <a:t>are the mentors, caring adults, and teachers who offer guidance and positive relationships with young people. Additional supports are clear expectations, boundaries, and structured settings as well as access to information and resources.</a:t>
            </a:r>
          </a:p>
        </p:txBody>
      </p:sp>
      <p:pic>
        <p:nvPicPr>
          <p:cNvPr id="7" name="Content Placeholder 6" descr="Man and girl on video call using laptop">
            <a:extLst>
              <a:ext uri="{FF2B5EF4-FFF2-40B4-BE49-F238E27FC236}">
                <a16:creationId xmlns:a16="http://schemas.microsoft.com/office/drawing/2014/main" id="{16B0742B-FB23-A86B-AFEE-2E2A0384C639}"/>
              </a:ext>
            </a:extLst>
          </p:cNvPr>
          <p:cNvPicPr>
            <a:picLocks noGrp="1" noChangeAspect="1"/>
          </p:cNvPicPr>
          <p:nvPr>
            <p:ph sz="half" idx="1"/>
          </p:nvPr>
        </p:nvPicPr>
        <p:blipFill>
          <a:blip r:embed="rId3" cstate="print">
            <a:extLst>
              <a:ext uri="{28A0092B-C50C-407E-A947-70E740481C1C}">
                <a14:useLocalDpi xmlns:a14="http://schemas.microsoft.com/office/drawing/2010/main"/>
              </a:ext>
            </a:extLst>
          </a:blip>
          <a:stretch>
            <a:fillRect/>
          </a:stretch>
        </p:blipFill>
        <p:spPr>
          <a:xfrm>
            <a:off x="838200" y="1737360"/>
            <a:ext cx="5181600" cy="3456106"/>
          </a:xfrm>
        </p:spPr>
      </p:pic>
    </p:spTree>
    <p:extLst>
      <p:ext uri="{BB962C8B-B14F-4D97-AF65-F5344CB8AC3E}">
        <p14:creationId xmlns:p14="http://schemas.microsoft.com/office/powerpoint/2010/main" val="2710735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9857B2DE-8928-E2C1-6A16-8181E549DDDA}"/>
              </a:ext>
            </a:extLst>
          </p:cNvPr>
          <p:cNvSpPr/>
          <p:nvPr/>
        </p:nvSpPr>
        <p:spPr>
          <a:xfrm>
            <a:off x="1575391" y="1335314"/>
            <a:ext cx="9041218" cy="5084619"/>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6C3AA395-AE11-103A-3284-652CB49F4035}"/>
              </a:ext>
            </a:extLst>
          </p:cNvPr>
          <p:cNvSpPr>
            <a:spLocks noGrp="1"/>
          </p:cNvSpPr>
          <p:nvPr>
            <p:ph type="title"/>
          </p:nvPr>
        </p:nvSpPr>
        <p:spPr/>
        <p:txBody>
          <a:bodyPr/>
          <a:lstStyle/>
          <a:p>
            <a:r>
              <a:rPr lang="en-US" dirty="0"/>
              <a:t>Youth development is everyone’s business</a:t>
            </a:r>
          </a:p>
        </p:txBody>
      </p:sp>
      <p:grpSp>
        <p:nvGrpSpPr>
          <p:cNvPr id="4" name="Group 3">
            <a:extLst>
              <a:ext uri="{FF2B5EF4-FFF2-40B4-BE49-F238E27FC236}">
                <a16:creationId xmlns:a16="http://schemas.microsoft.com/office/drawing/2014/main" id="{D3457CAA-CBAF-9309-D6CD-89648A667ADD}"/>
              </a:ext>
            </a:extLst>
          </p:cNvPr>
          <p:cNvGrpSpPr/>
          <p:nvPr/>
        </p:nvGrpSpPr>
        <p:grpSpPr>
          <a:xfrm>
            <a:off x="3543470" y="1683657"/>
            <a:ext cx="5105060" cy="4532086"/>
            <a:chOff x="3055939" y="1266372"/>
            <a:chExt cx="6388892" cy="5486400"/>
          </a:xfrm>
        </p:grpSpPr>
        <p:sp>
          <p:nvSpPr>
            <p:cNvPr id="5" name="Freeform: Shape 4">
              <a:extLst>
                <a:ext uri="{FF2B5EF4-FFF2-40B4-BE49-F238E27FC236}">
                  <a16:creationId xmlns:a16="http://schemas.microsoft.com/office/drawing/2014/main" id="{F6ED586E-DFBD-4789-FE8E-DDCB12453CAF}"/>
                </a:ext>
              </a:extLst>
            </p:cNvPr>
            <p:cNvSpPr/>
            <p:nvPr/>
          </p:nvSpPr>
          <p:spPr>
            <a:xfrm>
              <a:off x="3055939" y="12663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tx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1440" tIns="0" rIns="822960" bIns="457200" numCol="1" spcCol="1270" anchor="ctr" anchorCtr="0">
              <a:noAutofit/>
            </a:bodyPr>
            <a:lstStyle/>
            <a:p>
              <a:pPr marL="0" lvl="0" indent="0" algn="ctr" defTabSz="889000">
                <a:lnSpc>
                  <a:spcPct val="90000"/>
                </a:lnSpc>
                <a:spcBef>
                  <a:spcPct val="0"/>
                </a:spcBef>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Services</a:t>
              </a:r>
            </a:p>
          </p:txBody>
        </p:sp>
        <p:sp>
          <p:nvSpPr>
            <p:cNvPr id="6" name="Freeform: Shape 5">
              <a:extLst>
                <a:ext uri="{FF2B5EF4-FFF2-40B4-BE49-F238E27FC236}">
                  <a16:creationId xmlns:a16="http://schemas.microsoft.com/office/drawing/2014/main" id="{CFF62302-F7E2-ED21-7294-377D1C0D17A2}"/>
                </a:ext>
              </a:extLst>
            </p:cNvPr>
            <p:cNvSpPr/>
            <p:nvPr/>
          </p:nvSpPr>
          <p:spPr>
            <a:xfrm>
              <a:off x="4421585" y="30951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accent1">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0" tIns="1097280" rIns="0" bIns="0" numCol="1" spcCol="1270" anchor="ctr" anchorCtr="0">
              <a:noAutofit/>
            </a:bodyPr>
            <a:lstStyle/>
            <a:p>
              <a:pPr marL="0" lvl="0" indent="0" algn="ctr" defTabSz="8890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Opportunities</a:t>
              </a:r>
            </a:p>
          </p:txBody>
        </p:sp>
        <p:sp>
          <p:nvSpPr>
            <p:cNvPr id="7" name="Freeform: Shape 6">
              <a:extLst>
                <a:ext uri="{FF2B5EF4-FFF2-40B4-BE49-F238E27FC236}">
                  <a16:creationId xmlns:a16="http://schemas.microsoft.com/office/drawing/2014/main" id="{98B48EBB-BC4A-FD5A-8D78-1EC7CD9E6D14}"/>
                </a:ext>
              </a:extLst>
            </p:cNvPr>
            <p:cNvSpPr/>
            <p:nvPr/>
          </p:nvSpPr>
          <p:spPr>
            <a:xfrm>
              <a:off x="5787231" y="1266372"/>
              <a:ext cx="3657600" cy="3657600"/>
            </a:xfrm>
            <a:custGeom>
              <a:avLst/>
              <a:gdLst>
                <a:gd name="connsiteX0" fmla="*/ 0 w 2633662"/>
                <a:gd name="connsiteY0" fmla="*/ 1316831 h 2633662"/>
                <a:gd name="connsiteX1" fmla="*/ 1316831 w 2633662"/>
                <a:gd name="connsiteY1" fmla="*/ 0 h 2633662"/>
                <a:gd name="connsiteX2" fmla="*/ 2633662 w 2633662"/>
                <a:gd name="connsiteY2" fmla="*/ 1316831 h 2633662"/>
                <a:gd name="connsiteX3" fmla="*/ 1316831 w 2633662"/>
                <a:gd name="connsiteY3" fmla="*/ 2633662 h 2633662"/>
                <a:gd name="connsiteX4" fmla="*/ 0 w 2633662"/>
                <a:gd name="connsiteY4" fmla="*/ 1316831 h 263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62" h="2633662">
                  <a:moveTo>
                    <a:pt x="0" y="1316831"/>
                  </a:moveTo>
                  <a:cubicBezTo>
                    <a:pt x="0" y="589565"/>
                    <a:pt x="589565" y="0"/>
                    <a:pt x="1316831" y="0"/>
                  </a:cubicBezTo>
                  <a:cubicBezTo>
                    <a:pt x="2044097" y="0"/>
                    <a:pt x="2633662" y="589565"/>
                    <a:pt x="2633662" y="1316831"/>
                  </a:cubicBezTo>
                  <a:cubicBezTo>
                    <a:pt x="2633662" y="2044097"/>
                    <a:pt x="2044097" y="2633662"/>
                    <a:pt x="1316831" y="2633662"/>
                  </a:cubicBezTo>
                  <a:cubicBezTo>
                    <a:pt x="589565" y="2633662"/>
                    <a:pt x="0" y="2044097"/>
                    <a:pt x="0" y="1316831"/>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097280" tIns="0" rIns="274320" bIns="274320" numCol="1" spcCol="1270" anchor="ctr" anchorCtr="0">
              <a:noAutofit/>
            </a:bodyPr>
            <a:lstStyle/>
            <a:p>
              <a:pPr marL="0" lvl="0" indent="0" algn="ctr" defTabSz="8890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Supports</a:t>
              </a:r>
            </a:p>
          </p:txBody>
        </p:sp>
      </p:grpSp>
      <p:sp>
        <p:nvSpPr>
          <p:cNvPr id="8" name="Oval 7">
            <a:extLst>
              <a:ext uri="{FF2B5EF4-FFF2-40B4-BE49-F238E27FC236}">
                <a16:creationId xmlns:a16="http://schemas.microsoft.com/office/drawing/2014/main" id="{58D5F984-650C-7FBE-1DC5-373C07899D75}"/>
              </a:ext>
            </a:extLst>
          </p:cNvPr>
          <p:cNvSpPr/>
          <p:nvPr/>
        </p:nvSpPr>
        <p:spPr>
          <a:xfrm>
            <a:off x="5460272" y="2976642"/>
            <a:ext cx="1280160" cy="1280160"/>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Youth</a:t>
            </a:r>
          </a:p>
        </p:txBody>
      </p:sp>
      <p:sp>
        <p:nvSpPr>
          <p:cNvPr id="10" name="TextBox 9">
            <a:extLst>
              <a:ext uri="{FF2B5EF4-FFF2-40B4-BE49-F238E27FC236}">
                <a16:creationId xmlns:a16="http://schemas.microsoft.com/office/drawing/2014/main" id="{F6FD1FC5-D77D-E843-4027-3E71D41437AA}"/>
              </a:ext>
            </a:extLst>
          </p:cNvPr>
          <p:cNvSpPr txBox="1"/>
          <p:nvPr/>
        </p:nvSpPr>
        <p:spPr>
          <a:xfrm>
            <a:off x="5490219" y="1465942"/>
            <a:ext cx="1250213" cy="307777"/>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Peers</a:t>
            </a:r>
          </a:p>
        </p:txBody>
      </p:sp>
      <p:sp>
        <p:nvSpPr>
          <p:cNvPr id="11" name="TextBox 10">
            <a:extLst>
              <a:ext uri="{FF2B5EF4-FFF2-40B4-BE49-F238E27FC236}">
                <a16:creationId xmlns:a16="http://schemas.microsoft.com/office/drawing/2014/main" id="{6B01453F-601C-7992-A5CA-E7D1F4EA4818}"/>
              </a:ext>
            </a:extLst>
          </p:cNvPr>
          <p:cNvSpPr txBox="1"/>
          <p:nvPr/>
        </p:nvSpPr>
        <p:spPr>
          <a:xfrm>
            <a:off x="8621641" y="2919920"/>
            <a:ext cx="1542746" cy="523220"/>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Community Organizations</a:t>
            </a:r>
          </a:p>
        </p:txBody>
      </p:sp>
      <p:sp>
        <p:nvSpPr>
          <p:cNvPr id="12" name="TextBox 11">
            <a:extLst>
              <a:ext uri="{FF2B5EF4-FFF2-40B4-BE49-F238E27FC236}">
                <a16:creationId xmlns:a16="http://schemas.microsoft.com/office/drawing/2014/main" id="{9D33C8CD-99B7-451F-5103-77C3B3FD8B3C}"/>
              </a:ext>
            </a:extLst>
          </p:cNvPr>
          <p:cNvSpPr txBox="1"/>
          <p:nvPr/>
        </p:nvSpPr>
        <p:spPr>
          <a:xfrm>
            <a:off x="2479936" y="4809121"/>
            <a:ext cx="1250213" cy="523220"/>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Businesses/ Employment</a:t>
            </a:r>
          </a:p>
        </p:txBody>
      </p:sp>
      <p:sp>
        <p:nvSpPr>
          <p:cNvPr id="13" name="TextBox 12">
            <a:extLst>
              <a:ext uri="{FF2B5EF4-FFF2-40B4-BE49-F238E27FC236}">
                <a16:creationId xmlns:a16="http://schemas.microsoft.com/office/drawing/2014/main" id="{A1CE655D-0B1B-1BE8-80A3-AB2876EF63DF}"/>
              </a:ext>
            </a:extLst>
          </p:cNvPr>
          <p:cNvSpPr txBox="1"/>
          <p:nvPr/>
        </p:nvSpPr>
        <p:spPr>
          <a:xfrm>
            <a:off x="7827805" y="4991136"/>
            <a:ext cx="1666522" cy="523220"/>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Youth Service Organizations</a:t>
            </a:r>
          </a:p>
        </p:txBody>
      </p:sp>
      <p:sp>
        <p:nvSpPr>
          <p:cNvPr id="14" name="TextBox 13">
            <a:extLst>
              <a:ext uri="{FF2B5EF4-FFF2-40B4-BE49-F238E27FC236}">
                <a16:creationId xmlns:a16="http://schemas.microsoft.com/office/drawing/2014/main" id="{4A81CCFE-A281-BA4D-6BD7-348F835A3C55}"/>
              </a:ext>
            </a:extLst>
          </p:cNvPr>
          <p:cNvSpPr txBox="1"/>
          <p:nvPr/>
        </p:nvSpPr>
        <p:spPr>
          <a:xfrm>
            <a:off x="2945252" y="1700997"/>
            <a:ext cx="1250213" cy="307777"/>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Family</a:t>
            </a:r>
          </a:p>
        </p:txBody>
      </p:sp>
      <p:sp>
        <p:nvSpPr>
          <p:cNvPr id="15" name="TextBox 14">
            <a:extLst>
              <a:ext uri="{FF2B5EF4-FFF2-40B4-BE49-F238E27FC236}">
                <a16:creationId xmlns:a16="http://schemas.microsoft.com/office/drawing/2014/main" id="{E87983DC-4655-5689-8FD2-BEA5CFDBBA34}"/>
              </a:ext>
            </a:extLst>
          </p:cNvPr>
          <p:cNvSpPr txBox="1"/>
          <p:nvPr/>
        </p:nvSpPr>
        <p:spPr>
          <a:xfrm>
            <a:off x="2293257" y="2895245"/>
            <a:ext cx="1250213" cy="307777"/>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Safety</a:t>
            </a:r>
          </a:p>
        </p:txBody>
      </p:sp>
      <p:sp>
        <p:nvSpPr>
          <p:cNvPr id="16" name="TextBox 15">
            <a:extLst>
              <a:ext uri="{FF2B5EF4-FFF2-40B4-BE49-F238E27FC236}">
                <a16:creationId xmlns:a16="http://schemas.microsoft.com/office/drawing/2014/main" id="{E9BAABC2-C833-B4FD-B8BD-A4DADF0D2C5B}"/>
              </a:ext>
            </a:extLst>
          </p:cNvPr>
          <p:cNvSpPr txBox="1"/>
          <p:nvPr/>
        </p:nvSpPr>
        <p:spPr>
          <a:xfrm>
            <a:off x="8192501" y="1712994"/>
            <a:ext cx="1250213" cy="307777"/>
          </a:xfrm>
          <a:prstGeom prst="rect">
            <a:avLst/>
          </a:prstGeom>
          <a:noFill/>
        </p:spPr>
        <p:txBody>
          <a:bodyPr wrap="square" rtlCol="0">
            <a:spAutoFit/>
          </a:bodyPr>
          <a:lstStyle/>
          <a:p>
            <a:pPr algn="ctr"/>
            <a:r>
              <a:rPr lang="en-US" sz="1400" dirty="0">
                <a:latin typeface="Noto Sans" panose="020B0502040504020204" pitchFamily="34" charset="0"/>
                <a:ea typeface="Noto Sans" panose="020B0502040504020204" pitchFamily="34" charset="0"/>
                <a:cs typeface="Noto Sans" panose="020B0502040504020204" pitchFamily="34" charset="0"/>
              </a:rPr>
              <a:t>Education</a:t>
            </a:r>
          </a:p>
        </p:txBody>
      </p:sp>
    </p:spTree>
    <p:extLst>
      <p:ext uri="{BB962C8B-B14F-4D97-AF65-F5344CB8AC3E}">
        <p14:creationId xmlns:p14="http://schemas.microsoft.com/office/powerpoint/2010/main" val="242292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3EB689B-37AA-7DDD-0379-8246A3B31D69}"/>
              </a:ext>
            </a:extLst>
          </p:cNvPr>
          <p:cNvSpPr>
            <a:spLocks noGrp="1"/>
          </p:cNvSpPr>
          <p:nvPr>
            <p:ph type="body" sz="quarter" idx="10"/>
          </p:nvPr>
        </p:nvSpPr>
        <p:spPr/>
        <p:txBody>
          <a:bodyPr>
            <a:normAutofit/>
          </a:bodyPr>
          <a:lstStyle/>
          <a:p>
            <a:pPr algn="ctr">
              <a:spcAft>
                <a:spcPts val="3600"/>
              </a:spcAft>
            </a:pPr>
            <a:r>
              <a:rPr lang="en-US" sz="3200" dirty="0"/>
              <a:t>Problem free is not fully prepared.</a:t>
            </a:r>
          </a:p>
          <a:p>
            <a:pPr algn="ctr">
              <a:spcAft>
                <a:spcPts val="3600"/>
              </a:spcAft>
            </a:pPr>
            <a:r>
              <a:rPr lang="en-US" sz="3200" dirty="0"/>
              <a:t>Fully prepared is not fully engaged.</a:t>
            </a:r>
          </a:p>
          <a:p>
            <a:pPr algn="ctr"/>
            <a:r>
              <a:rPr lang="en-US" sz="2400" dirty="0"/>
              <a:t>- Karen Pittman, Founder of Ready by 21</a:t>
            </a:r>
          </a:p>
        </p:txBody>
      </p:sp>
    </p:spTree>
    <p:extLst>
      <p:ext uri="{BB962C8B-B14F-4D97-AF65-F5344CB8AC3E}">
        <p14:creationId xmlns:p14="http://schemas.microsoft.com/office/powerpoint/2010/main" val="1715286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hree teenagers taking a selfie on their mobile phone">
            <a:extLst>
              <a:ext uri="{FF2B5EF4-FFF2-40B4-BE49-F238E27FC236}">
                <a16:creationId xmlns:a16="http://schemas.microsoft.com/office/drawing/2014/main" id="{7E97A0D9-5BBF-707C-B92D-C15F379E295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15454" y="4218256"/>
            <a:ext cx="3561982" cy="23758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ontent Placeholder 3">
            <a:extLst>
              <a:ext uri="{FF2B5EF4-FFF2-40B4-BE49-F238E27FC236}">
                <a16:creationId xmlns:a16="http://schemas.microsoft.com/office/drawing/2014/main" id="{70CAAAF0-FB94-40AF-1C83-1DAFBC04906E}"/>
              </a:ext>
            </a:extLst>
          </p:cNvPr>
          <p:cNvSpPr>
            <a:spLocks noGrp="1"/>
          </p:cNvSpPr>
          <p:nvPr>
            <p:ph idx="1"/>
          </p:nvPr>
        </p:nvSpPr>
        <p:spPr/>
        <p:txBody>
          <a:bodyPr/>
          <a:lstStyle/>
          <a:p>
            <a:r>
              <a:rPr lang="en-US" dirty="0"/>
              <a:t>Abilities</a:t>
            </a:r>
          </a:p>
          <a:p>
            <a:r>
              <a:rPr lang="en-US" dirty="0"/>
              <a:t>Attitudes</a:t>
            </a:r>
          </a:p>
          <a:p>
            <a:r>
              <a:rPr lang="en-US" dirty="0"/>
              <a:t>Character</a:t>
            </a:r>
          </a:p>
          <a:p>
            <a:r>
              <a:rPr lang="en-US" dirty="0"/>
              <a:t>Values</a:t>
            </a:r>
          </a:p>
        </p:txBody>
      </p:sp>
      <p:sp>
        <p:nvSpPr>
          <p:cNvPr id="3" name="Title 2">
            <a:extLst>
              <a:ext uri="{FF2B5EF4-FFF2-40B4-BE49-F238E27FC236}">
                <a16:creationId xmlns:a16="http://schemas.microsoft.com/office/drawing/2014/main" id="{5D3FD288-A950-90DF-304D-EDFD777BC732}"/>
              </a:ext>
            </a:extLst>
          </p:cNvPr>
          <p:cNvSpPr>
            <a:spLocks noGrp="1"/>
          </p:cNvSpPr>
          <p:nvPr>
            <p:ph type="title"/>
          </p:nvPr>
        </p:nvSpPr>
        <p:spPr/>
        <p:txBody>
          <a:bodyPr>
            <a:normAutofit/>
          </a:bodyPr>
          <a:lstStyle/>
          <a:p>
            <a:r>
              <a:rPr lang="en-US" dirty="0"/>
              <a:t>Describe a healthy, well-adjusted young person</a:t>
            </a:r>
          </a:p>
        </p:txBody>
      </p:sp>
      <p:pic>
        <p:nvPicPr>
          <p:cNvPr id="6" name="Picture Placeholder 5" descr="Young man in the city">
            <a:extLst>
              <a:ext uri="{FF2B5EF4-FFF2-40B4-BE49-F238E27FC236}">
                <a16:creationId xmlns:a16="http://schemas.microsoft.com/office/drawing/2014/main" id="{89BE2CAB-F17B-6C93-4D0B-2E06FB1F5A3C}"/>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a:ext>
            </a:extLst>
          </a:blip>
          <a:srcRect/>
          <a:stretch>
            <a:fillRect/>
          </a:stretch>
        </p:blipFill>
        <p:spPr>
          <a:xfrm flipH="1">
            <a:off x="9241216" y="2314796"/>
            <a:ext cx="2451100" cy="287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Three girls embracing on bed">
            <a:extLst>
              <a:ext uri="{FF2B5EF4-FFF2-40B4-BE49-F238E27FC236}">
                <a16:creationId xmlns:a16="http://schemas.microsoft.com/office/drawing/2014/main" id="{54FB6BDC-31D7-8DB5-1FC9-19ACB9EC3F9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06751" y="1374047"/>
            <a:ext cx="3569933" cy="23758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58109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C8950B-D59D-85C8-1E7E-97E4626C98C5}"/>
              </a:ext>
            </a:extLst>
          </p:cNvPr>
          <p:cNvSpPr>
            <a:spLocks noGrp="1"/>
          </p:cNvSpPr>
          <p:nvPr>
            <p:ph idx="1"/>
          </p:nvPr>
        </p:nvSpPr>
        <p:spPr/>
        <p:txBody>
          <a:bodyPr/>
          <a:lstStyle/>
          <a:p>
            <a:pPr marL="0" indent="0">
              <a:buNone/>
            </a:pPr>
            <a:r>
              <a:rPr lang="en-US" b="1" dirty="0"/>
              <a:t>Positive outcomes are the qualities, skills, and abilities that young people need to become capable adults and productive citizens.</a:t>
            </a:r>
          </a:p>
          <a:p>
            <a:r>
              <a:rPr lang="en-US" dirty="0"/>
              <a:t>Young people develop these qualities when they are engaged in supportive, developmentally challenging relationships and experiences, in positive environments.</a:t>
            </a:r>
          </a:p>
          <a:p>
            <a:r>
              <a:rPr lang="en-US" dirty="0"/>
              <a:t>There are many different models and language to describe these outcomes, but they all address similar qualities.</a:t>
            </a:r>
          </a:p>
        </p:txBody>
      </p:sp>
      <p:sp>
        <p:nvSpPr>
          <p:cNvPr id="3" name="Title 2">
            <a:extLst>
              <a:ext uri="{FF2B5EF4-FFF2-40B4-BE49-F238E27FC236}">
                <a16:creationId xmlns:a16="http://schemas.microsoft.com/office/drawing/2014/main" id="{5357FDB7-09A6-D1A9-E21F-4E1309DE1CED}"/>
              </a:ext>
            </a:extLst>
          </p:cNvPr>
          <p:cNvSpPr>
            <a:spLocks noGrp="1"/>
          </p:cNvSpPr>
          <p:nvPr>
            <p:ph type="title"/>
          </p:nvPr>
        </p:nvSpPr>
        <p:spPr/>
        <p:txBody>
          <a:bodyPr/>
          <a:lstStyle/>
          <a:p>
            <a:r>
              <a:rPr lang="en-US" dirty="0"/>
              <a:t>Positive Youth Outcomes</a:t>
            </a:r>
          </a:p>
        </p:txBody>
      </p:sp>
    </p:spTree>
    <p:extLst>
      <p:ext uri="{BB962C8B-B14F-4D97-AF65-F5344CB8AC3E}">
        <p14:creationId xmlns:p14="http://schemas.microsoft.com/office/powerpoint/2010/main" val="2520287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6FA6069-3D8D-E8BA-F298-7B1B7F918375}"/>
              </a:ext>
            </a:extLst>
          </p:cNvPr>
          <p:cNvGrpSpPr>
            <a:grpSpLocks noChangeAspect="1"/>
          </p:cNvGrpSpPr>
          <p:nvPr/>
        </p:nvGrpSpPr>
        <p:grpSpPr>
          <a:xfrm>
            <a:off x="786839" y="1576424"/>
            <a:ext cx="4357521" cy="4275736"/>
            <a:chOff x="1092098" y="1990070"/>
            <a:chExt cx="3957015" cy="3882747"/>
          </a:xfrm>
        </p:grpSpPr>
        <p:sp>
          <p:nvSpPr>
            <p:cNvPr id="9" name="Freeform: Shape 8">
              <a:extLst>
                <a:ext uri="{FF2B5EF4-FFF2-40B4-BE49-F238E27FC236}">
                  <a16:creationId xmlns:a16="http://schemas.microsoft.com/office/drawing/2014/main" id="{98F461D4-7AFD-D93E-358B-0BA86112E229}"/>
                </a:ext>
              </a:extLst>
            </p:cNvPr>
            <p:cNvSpPr/>
            <p:nvPr/>
          </p:nvSpPr>
          <p:spPr>
            <a:xfrm>
              <a:off x="3123284" y="1990070"/>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238" tIns="262397" rIns="233239" bIns="262396" numCol="1" spcCol="1270" anchor="ctr" anchorCtr="0">
              <a:noAutofit/>
            </a:bodyPr>
            <a:lstStyle/>
            <a:p>
              <a:pPr marL="0" lvl="0" indent="0" algn="ctr" defTabSz="4445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Competence</a:t>
              </a:r>
            </a:p>
          </p:txBody>
        </p:sp>
        <p:sp>
          <p:nvSpPr>
            <p:cNvPr id="11" name="Freeform: Shape 10">
              <a:extLst>
                <a:ext uri="{FF2B5EF4-FFF2-40B4-BE49-F238E27FC236}">
                  <a16:creationId xmlns:a16="http://schemas.microsoft.com/office/drawing/2014/main" id="{2E10F505-4AFC-BA8C-C23A-51DE9DF85C3F}"/>
                </a:ext>
              </a:extLst>
            </p:cNvPr>
            <p:cNvSpPr/>
            <p:nvPr/>
          </p:nvSpPr>
          <p:spPr>
            <a:xfrm>
              <a:off x="1770887" y="1990070"/>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tx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5138" tIns="224297" rIns="195139" bIns="224296" numCol="1" spcCol="1270" anchor="ctr" anchorCtr="0">
              <a:noAutofit/>
            </a:bodyPr>
            <a:lstStyle/>
            <a:p>
              <a:pPr marL="0" lvl="0" indent="0" algn="ctr" defTabSz="16002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Contribution</a:t>
              </a:r>
            </a:p>
          </p:txBody>
        </p:sp>
        <p:sp>
          <p:nvSpPr>
            <p:cNvPr id="12" name="Freeform: Shape 11">
              <a:extLst>
                <a:ext uri="{FF2B5EF4-FFF2-40B4-BE49-F238E27FC236}">
                  <a16:creationId xmlns:a16="http://schemas.microsoft.com/office/drawing/2014/main" id="{40AA9C37-BDE0-644A-5327-3C6E8F0F6C70}"/>
                </a:ext>
              </a:extLst>
            </p:cNvPr>
            <p:cNvSpPr/>
            <p:nvPr/>
          </p:nvSpPr>
          <p:spPr>
            <a:xfrm>
              <a:off x="2444495" y="3211776"/>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238" tIns="262397" rIns="233239" bIns="262396" numCol="1" spcCol="1270" anchor="ctr" anchorCtr="0">
              <a:noAutofit/>
            </a:bodyPr>
            <a:lstStyle/>
            <a:p>
              <a:pPr marL="0" lvl="0" indent="0" algn="ctr" defTabSz="444500">
                <a:lnSpc>
                  <a:spcPct val="90000"/>
                </a:lnSpc>
                <a:spcBef>
                  <a:spcPct val="0"/>
                </a:spcBef>
                <a:spcAft>
                  <a:spcPct val="35000"/>
                </a:spcAft>
                <a:buNone/>
              </a:pPr>
              <a:endParaRPr lang="en-US" sz="1200" kern="1200" dirty="0">
                <a:latin typeface="Noto Sans" panose="020B0502040504020204" pitchFamily="34" charset="0"/>
                <a:ea typeface="Noto Sans" panose="020B0502040504020204" pitchFamily="34" charset="0"/>
                <a:cs typeface="Noto Sans" panose="020B0502040504020204" pitchFamily="34" charset="0"/>
              </a:endParaRPr>
            </a:p>
          </p:txBody>
        </p:sp>
        <p:sp>
          <p:nvSpPr>
            <p:cNvPr id="14" name="Freeform: Shape 13">
              <a:extLst>
                <a:ext uri="{FF2B5EF4-FFF2-40B4-BE49-F238E27FC236}">
                  <a16:creationId xmlns:a16="http://schemas.microsoft.com/office/drawing/2014/main" id="{D958B646-E92A-AF05-04F4-30E5EE4B4EBF}"/>
                </a:ext>
              </a:extLst>
            </p:cNvPr>
            <p:cNvSpPr/>
            <p:nvPr/>
          </p:nvSpPr>
          <p:spPr>
            <a:xfrm>
              <a:off x="3796892" y="3211776"/>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5138" tIns="224297" rIns="195139" bIns="224296" numCol="1" spcCol="1270" anchor="ctr" anchorCtr="0">
              <a:noAutofit/>
            </a:bodyPr>
            <a:lstStyle/>
            <a:p>
              <a:pPr marL="0" lvl="0" indent="0" algn="ctr" defTabSz="16002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Confidence</a:t>
              </a:r>
            </a:p>
          </p:txBody>
        </p:sp>
        <p:sp>
          <p:nvSpPr>
            <p:cNvPr id="15" name="Freeform: Shape 14">
              <a:extLst>
                <a:ext uri="{FF2B5EF4-FFF2-40B4-BE49-F238E27FC236}">
                  <a16:creationId xmlns:a16="http://schemas.microsoft.com/office/drawing/2014/main" id="{DAF1E68C-717A-14A0-D041-8060096E4538}"/>
                </a:ext>
              </a:extLst>
            </p:cNvPr>
            <p:cNvSpPr/>
            <p:nvPr/>
          </p:nvSpPr>
          <p:spPr>
            <a:xfrm>
              <a:off x="3123284" y="4433483"/>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238" tIns="262397" rIns="233239" bIns="262396" numCol="1" spcCol="1270" anchor="ctr" anchorCtr="0">
              <a:noAutofit/>
            </a:bodyPr>
            <a:lstStyle/>
            <a:p>
              <a:pPr marL="0" lvl="0" indent="0" algn="ctr" defTabSz="4445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Connection</a:t>
              </a:r>
            </a:p>
          </p:txBody>
        </p:sp>
        <p:sp>
          <p:nvSpPr>
            <p:cNvPr id="17" name="Freeform: Shape 16">
              <a:extLst>
                <a:ext uri="{FF2B5EF4-FFF2-40B4-BE49-F238E27FC236}">
                  <a16:creationId xmlns:a16="http://schemas.microsoft.com/office/drawing/2014/main" id="{3B32FC58-29FD-59C1-F498-D5181B854FD8}"/>
                </a:ext>
              </a:extLst>
            </p:cNvPr>
            <p:cNvSpPr/>
            <p:nvPr/>
          </p:nvSpPr>
          <p:spPr>
            <a:xfrm>
              <a:off x="1770887" y="4433483"/>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5138" tIns="224297" rIns="195139" bIns="224296" numCol="1" spcCol="1270" anchor="ctr" anchorCtr="0">
              <a:noAutofit/>
            </a:bodyPr>
            <a:lstStyle/>
            <a:p>
              <a:pPr marL="0" lvl="0" indent="0" algn="ctr" defTabSz="16002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Character</a:t>
              </a:r>
            </a:p>
          </p:txBody>
        </p:sp>
        <p:sp>
          <p:nvSpPr>
            <p:cNvPr id="18" name="Freeform: Shape 17">
              <a:extLst>
                <a:ext uri="{FF2B5EF4-FFF2-40B4-BE49-F238E27FC236}">
                  <a16:creationId xmlns:a16="http://schemas.microsoft.com/office/drawing/2014/main" id="{4F13FC3F-083D-2C60-5A6F-B05300069142}"/>
                </a:ext>
              </a:extLst>
            </p:cNvPr>
            <p:cNvSpPr/>
            <p:nvPr/>
          </p:nvSpPr>
          <p:spPr>
            <a:xfrm>
              <a:off x="1092098" y="3211776"/>
              <a:ext cx="1252221" cy="1439334"/>
            </a:xfrm>
            <a:custGeom>
              <a:avLst/>
              <a:gdLst>
                <a:gd name="connsiteX0" fmla="*/ 0 w 1439333"/>
                <a:gd name="connsiteY0" fmla="*/ 626110 h 1252220"/>
                <a:gd name="connsiteX1" fmla="*/ 313055 w 1439333"/>
                <a:gd name="connsiteY1" fmla="*/ 0 h 1252220"/>
                <a:gd name="connsiteX2" fmla="*/ 1126278 w 1439333"/>
                <a:gd name="connsiteY2" fmla="*/ 0 h 1252220"/>
                <a:gd name="connsiteX3" fmla="*/ 1439333 w 1439333"/>
                <a:gd name="connsiteY3" fmla="*/ 626110 h 1252220"/>
                <a:gd name="connsiteX4" fmla="*/ 1126278 w 1439333"/>
                <a:gd name="connsiteY4" fmla="*/ 1252220 h 1252220"/>
                <a:gd name="connsiteX5" fmla="*/ 313055 w 1439333"/>
                <a:gd name="connsiteY5" fmla="*/ 1252220 h 1252220"/>
                <a:gd name="connsiteX6" fmla="*/ 0 w 1439333"/>
                <a:gd name="connsiteY6" fmla="*/ 626110 h 125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9333" h="1252220">
                  <a:moveTo>
                    <a:pt x="719667" y="0"/>
                  </a:moveTo>
                  <a:lnTo>
                    <a:pt x="1439332" y="272358"/>
                  </a:lnTo>
                  <a:lnTo>
                    <a:pt x="1439332" y="979862"/>
                  </a:lnTo>
                  <a:lnTo>
                    <a:pt x="719667" y="1252220"/>
                  </a:lnTo>
                  <a:lnTo>
                    <a:pt x="1" y="979862"/>
                  </a:lnTo>
                  <a:lnTo>
                    <a:pt x="1" y="272358"/>
                  </a:lnTo>
                  <a:lnTo>
                    <a:pt x="719667" y="0"/>
                  </a:lnTo>
                  <a:close/>
                </a:path>
              </a:pathLst>
            </a:custGeom>
            <a:solidFill>
              <a:schemeClr val="bg2">
                <a:lumMod val="20000"/>
                <a:lumOff val="80000"/>
              </a:schemeClr>
            </a:solidFill>
            <a:ln w="38100">
              <a:solidFill>
                <a:schemeClr val="accent5"/>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5138" tIns="224297" rIns="195139" bIns="224296" numCol="1" spcCol="1270" anchor="ctr" anchorCtr="0">
              <a:noAutofit/>
            </a:bodyPr>
            <a:lstStyle/>
            <a:p>
              <a:pPr marL="0" lvl="0" indent="0" algn="ctr" defTabSz="1600200">
                <a:lnSpc>
                  <a:spcPct val="90000"/>
                </a:lnSpc>
                <a:spcBef>
                  <a:spcPct val="0"/>
                </a:spcBef>
                <a:spcAft>
                  <a:spcPct val="35000"/>
                </a:spcAft>
                <a:buNone/>
              </a:pP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Caring/ </a:t>
              </a:r>
              <a:r>
                <a:rPr lang="en-US" sz="1200" dirty="0">
                  <a:solidFill>
                    <a:schemeClr val="bg2"/>
                  </a:solidFill>
                  <a:latin typeface="Noto Sans" panose="020B0502040504020204" pitchFamily="34" charset="0"/>
                  <a:ea typeface="Noto Sans" panose="020B0502040504020204" pitchFamily="34" charset="0"/>
                  <a:cs typeface="Noto Sans" panose="020B0502040504020204" pitchFamily="34" charset="0"/>
                </a:rPr>
                <a:t>Co</a:t>
              </a:r>
              <a:r>
                <a:rPr lang="en-US" sz="12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mpassion</a:t>
              </a:r>
            </a:p>
          </p:txBody>
        </p:sp>
      </p:grpSp>
      <p:sp>
        <p:nvSpPr>
          <p:cNvPr id="3" name="Title 2">
            <a:extLst>
              <a:ext uri="{FF2B5EF4-FFF2-40B4-BE49-F238E27FC236}">
                <a16:creationId xmlns:a16="http://schemas.microsoft.com/office/drawing/2014/main" id="{73FFB2DF-DA1E-241B-1AF3-EA4270C0A9EF}"/>
              </a:ext>
            </a:extLst>
          </p:cNvPr>
          <p:cNvSpPr>
            <a:spLocks noGrp="1"/>
          </p:cNvSpPr>
          <p:nvPr>
            <p:ph type="title"/>
          </p:nvPr>
        </p:nvSpPr>
        <p:spPr/>
        <p:txBody>
          <a:bodyPr/>
          <a:lstStyle/>
          <a:p>
            <a:r>
              <a:rPr lang="en-US" dirty="0"/>
              <a:t>The 6 Cs</a:t>
            </a:r>
          </a:p>
        </p:txBody>
      </p:sp>
      <p:sp>
        <p:nvSpPr>
          <p:cNvPr id="5" name="Content Placeholder 4">
            <a:extLst>
              <a:ext uri="{FF2B5EF4-FFF2-40B4-BE49-F238E27FC236}">
                <a16:creationId xmlns:a16="http://schemas.microsoft.com/office/drawing/2014/main" id="{7E071543-7FEC-FAEC-ACB8-DE2977495512}"/>
              </a:ext>
            </a:extLst>
          </p:cNvPr>
          <p:cNvSpPr>
            <a:spLocks noGrp="1"/>
          </p:cNvSpPr>
          <p:nvPr>
            <p:ph sz="half" idx="2"/>
          </p:nvPr>
        </p:nvSpPr>
        <p:spPr>
          <a:xfrm>
            <a:off x="5336087" y="1480457"/>
            <a:ext cx="6130447" cy="4646023"/>
          </a:xfrm>
        </p:spPr>
        <p:txBody>
          <a:bodyPr>
            <a:noAutofit/>
          </a:bodyPr>
          <a:lstStyle/>
          <a:p>
            <a:r>
              <a:rPr lang="en-US" sz="1600" b="1" i="0" dirty="0">
                <a:solidFill>
                  <a:srgbClr val="212529"/>
                </a:solidFill>
                <a:effectLst/>
              </a:rPr>
              <a:t>Competence:</a:t>
            </a:r>
            <a:r>
              <a:rPr lang="en-US" sz="1600" b="0" i="0" dirty="0">
                <a:solidFill>
                  <a:srgbClr val="212529"/>
                </a:solidFill>
                <a:effectLst/>
              </a:rPr>
              <a:t> the ability to act effectively in a range of settings, including social, emotional, cognitive, cultural, health, academic, vocational, and civic domains.</a:t>
            </a:r>
          </a:p>
          <a:p>
            <a:r>
              <a:rPr lang="en-US" sz="1600" b="1" dirty="0"/>
              <a:t>Confidence:</a:t>
            </a:r>
            <a:r>
              <a:rPr lang="en-US" sz="1600" dirty="0"/>
              <a:t> a sense of overall self-worth, mastery, and efficacy; awareness of making progress in life and having expectations for the future; belief in one's ability to make a meaningful contribution.</a:t>
            </a:r>
          </a:p>
          <a:p>
            <a:r>
              <a:rPr lang="en-US" sz="1600" b="1" dirty="0"/>
              <a:t>Connection:</a:t>
            </a:r>
            <a:r>
              <a:rPr lang="en-US" sz="1600" dirty="0"/>
              <a:t> a sense of belonging, positive bonds with people and social institutions; being protected and having basic needs met.</a:t>
            </a:r>
          </a:p>
          <a:p>
            <a:r>
              <a:rPr lang="en-US" sz="1600" b="1" dirty="0"/>
              <a:t>Character: </a:t>
            </a:r>
            <a:r>
              <a:rPr lang="en-US" sz="1600" dirty="0"/>
              <a:t>respect for society and cultural rules; an inner moral compass; taking responsibility and being accountable.</a:t>
            </a:r>
          </a:p>
          <a:p>
            <a:r>
              <a:rPr lang="en-US" sz="1600" b="1" dirty="0"/>
              <a:t>Caring/Compassion: </a:t>
            </a:r>
            <a:r>
              <a:rPr lang="en-US" sz="1600" dirty="0"/>
              <a:t>a sense of sympathy and empathy for others, a commitment to social justice.</a:t>
            </a:r>
          </a:p>
          <a:p>
            <a:r>
              <a:rPr lang="en-US" sz="1600" b="1" dirty="0"/>
              <a:t>Contribution: </a:t>
            </a:r>
            <a:r>
              <a:rPr lang="en-US" sz="1600" dirty="0"/>
              <a:t>active participation and leadership, bringing about positive change in self, family, social, and civic life.</a:t>
            </a:r>
          </a:p>
        </p:txBody>
      </p:sp>
      <p:pic>
        <p:nvPicPr>
          <p:cNvPr id="21" name="Graphic 20" descr="Group success outline">
            <a:extLst>
              <a:ext uri="{FF2B5EF4-FFF2-40B4-BE49-F238E27FC236}">
                <a16:creationId xmlns:a16="http://schemas.microsoft.com/office/drawing/2014/main" id="{7D89C602-00D3-D43B-D868-2EC5F7717B2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08400" y="3257092"/>
            <a:ext cx="914400" cy="914400"/>
          </a:xfrm>
          <a:prstGeom prst="rect">
            <a:avLst/>
          </a:prstGeom>
        </p:spPr>
      </p:pic>
    </p:spTree>
    <p:extLst>
      <p:ext uri="{BB962C8B-B14F-4D97-AF65-F5344CB8AC3E}">
        <p14:creationId xmlns:p14="http://schemas.microsoft.com/office/powerpoint/2010/main" val="3310272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E58903-0B54-D1E8-D305-3391BE932242}"/>
              </a:ext>
            </a:extLst>
          </p:cNvPr>
          <p:cNvSpPr>
            <a:spLocks noGrp="1"/>
          </p:cNvSpPr>
          <p:nvPr>
            <p:ph type="title"/>
          </p:nvPr>
        </p:nvSpPr>
        <p:spPr/>
        <p:txBody>
          <a:bodyPr>
            <a:normAutofit fontScale="90000"/>
          </a:bodyPr>
          <a:lstStyle/>
          <a:p>
            <a:r>
              <a:rPr lang="en-US" dirty="0"/>
              <a:t>CASEL Social &amp; Emotional Learning</a:t>
            </a:r>
          </a:p>
        </p:txBody>
      </p:sp>
      <p:sp>
        <p:nvSpPr>
          <p:cNvPr id="4" name="Content Placeholder 3">
            <a:extLst>
              <a:ext uri="{FF2B5EF4-FFF2-40B4-BE49-F238E27FC236}">
                <a16:creationId xmlns:a16="http://schemas.microsoft.com/office/drawing/2014/main" id="{EE2F830F-5B87-DA35-BD26-15BC819D5F6F}"/>
              </a:ext>
            </a:extLst>
          </p:cNvPr>
          <p:cNvSpPr>
            <a:spLocks noGrp="1"/>
          </p:cNvSpPr>
          <p:nvPr>
            <p:ph sz="half" idx="1"/>
          </p:nvPr>
        </p:nvSpPr>
        <p:spPr>
          <a:xfrm>
            <a:off x="838200" y="1490597"/>
            <a:ext cx="5303520" cy="4635883"/>
          </a:xfrm>
        </p:spPr>
        <p:txBody>
          <a:bodyPr>
            <a:noAutofit/>
          </a:bodyPr>
          <a:lstStyle/>
          <a:p>
            <a:pPr marL="0" indent="0">
              <a:buNone/>
            </a:pPr>
            <a:r>
              <a:rPr lang="en-US" sz="1800" dirty="0"/>
              <a:t>Five core competencies that support youth learning and development, in four key settings where they live and grow:</a:t>
            </a:r>
          </a:p>
          <a:p>
            <a:r>
              <a:rPr lang="en-US" sz="1600" b="1" dirty="0"/>
              <a:t>Self-management:</a:t>
            </a:r>
            <a:r>
              <a:rPr lang="en-US" sz="1600" dirty="0"/>
              <a:t> the ability to manage emotions and behaviors to achieve one’s goals</a:t>
            </a:r>
          </a:p>
          <a:p>
            <a:r>
              <a:rPr lang="en-US" sz="1600" b="1" dirty="0"/>
              <a:t>Self-awareness: </a:t>
            </a:r>
            <a:r>
              <a:rPr lang="en-US" sz="1600" dirty="0"/>
              <a:t>the ability to recognize one’s emotions, values, strengths, and limitations</a:t>
            </a:r>
          </a:p>
          <a:p>
            <a:r>
              <a:rPr lang="en-US" sz="1600" b="1" dirty="0"/>
              <a:t>Responsible decision making:</a:t>
            </a:r>
            <a:r>
              <a:rPr lang="en-US" sz="1600" dirty="0"/>
              <a:t> the ability to make ethical and constructive choices about personal and social behavior</a:t>
            </a:r>
          </a:p>
          <a:p>
            <a:r>
              <a:rPr lang="en-US" sz="1600" b="1" dirty="0"/>
              <a:t>Relationship skills: </a:t>
            </a:r>
            <a:r>
              <a:rPr lang="en-US" sz="1600" dirty="0"/>
              <a:t>the ability to form relationships, work in teams, and deal effectively with conflict</a:t>
            </a:r>
          </a:p>
          <a:p>
            <a:r>
              <a:rPr lang="en-US" sz="1600" b="1" dirty="0"/>
              <a:t>Social awareness:</a:t>
            </a:r>
            <a:r>
              <a:rPr lang="en-US" sz="1600" dirty="0"/>
              <a:t> the ability to show understanding and empathy for others</a:t>
            </a:r>
          </a:p>
        </p:txBody>
      </p:sp>
      <p:pic>
        <p:nvPicPr>
          <p:cNvPr id="2050" name="Picture 2" descr="Casel wheel with rings labeled by Casels core values">
            <a:extLst>
              <a:ext uri="{FF2B5EF4-FFF2-40B4-BE49-F238E27FC236}">
                <a16:creationId xmlns:a16="http://schemas.microsoft.com/office/drawing/2014/main" id="{B65323B6-1CA0-61B0-F3AB-5C9C68CFB4D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82260" y="655757"/>
            <a:ext cx="5546485" cy="5546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174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581A616-2B21-3469-349A-21BBD6D9B9C1}"/>
              </a:ext>
            </a:extLst>
          </p:cNvPr>
          <p:cNvGrpSpPr/>
          <p:nvPr/>
        </p:nvGrpSpPr>
        <p:grpSpPr>
          <a:xfrm>
            <a:off x="841373" y="1646238"/>
            <a:ext cx="10515602" cy="4389436"/>
            <a:chOff x="841373" y="1646238"/>
            <a:chExt cx="10515602" cy="4389436"/>
          </a:xfrm>
        </p:grpSpPr>
        <p:sp>
          <p:nvSpPr>
            <p:cNvPr id="6" name="Freeform: Shape 5">
              <a:extLst>
                <a:ext uri="{FF2B5EF4-FFF2-40B4-BE49-F238E27FC236}">
                  <a16:creationId xmlns:a16="http://schemas.microsoft.com/office/drawing/2014/main" id="{968093BA-351E-F545-E756-7D3D2EE32CFB}"/>
                </a:ext>
              </a:extLst>
            </p:cNvPr>
            <p:cNvSpPr/>
            <p:nvPr/>
          </p:nvSpPr>
          <p:spPr>
            <a:xfrm rot="21600000">
              <a:off x="841373" y="1646239"/>
              <a:ext cx="5257801" cy="2194718"/>
            </a:xfrm>
            <a:custGeom>
              <a:avLst/>
              <a:gdLst>
                <a:gd name="connsiteX0" fmla="*/ 0 w 2194718"/>
                <a:gd name="connsiteY0" fmla="*/ 0 h 5257800"/>
                <a:gd name="connsiteX1" fmla="*/ 1828924 w 2194718"/>
                <a:gd name="connsiteY1" fmla="*/ 0 h 5257800"/>
                <a:gd name="connsiteX2" fmla="*/ 2194718 w 2194718"/>
                <a:gd name="connsiteY2" fmla="*/ 365794 h 5257800"/>
                <a:gd name="connsiteX3" fmla="*/ 2194718 w 2194718"/>
                <a:gd name="connsiteY3" fmla="*/ 5257800 h 5257800"/>
                <a:gd name="connsiteX4" fmla="*/ 0 w 2194718"/>
                <a:gd name="connsiteY4" fmla="*/ 5257800 h 5257800"/>
                <a:gd name="connsiteX5" fmla="*/ 0 w 2194718"/>
                <a:gd name="connsiteY5"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4718" h="5257800">
                  <a:moveTo>
                    <a:pt x="0" y="5257799"/>
                  </a:moveTo>
                  <a:lnTo>
                    <a:pt x="0" y="876319"/>
                  </a:lnTo>
                  <a:cubicBezTo>
                    <a:pt x="0" y="392343"/>
                    <a:pt x="68362" y="1"/>
                    <a:pt x="152690" y="1"/>
                  </a:cubicBezTo>
                  <a:lnTo>
                    <a:pt x="2194718" y="1"/>
                  </a:lnTo>
                  <a:lnTo>
                    <a:pt x="2194718" y="5257799"/>
                  </a:lnTo>
                  <a:lnTo>
                    <a:pt x="0" y="5257799"/>
                  </a:lnTo>
                  <a:close/>
                </a:path>
              </a:pathLst>
            </a:cu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689" tIns="170688" rIns="170688" bIns="719368" numCol="1" spcCol="1270" anchor="t" anchorCtr="0">
              <a:noAutofit/>
            </a:bodyPr>
            <a:lstStyle/>
            <a:p>
              <a:pPr marL="0" lvl="0" indent="0" algn="l" defTabSz="10668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Belonging</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Positive relationship with a caring adult</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An inclusive environment</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A safe emotional and physical environment</a:t>
              </a:r>
            </a:p>
          </p:txBody>
        </p:sp>
        <p:sp>
          <p:nvSpPr>
            <p:cNvPr id="7" name="Freeform: Shape 6">
              <a:extLst>
                <a:ext uri="{FF2B5EF4-FFF2-40B4-BE49-F238E27FC236}">
                  <a16:creationId xmlns:a16="http://schemas.microsoft.com/office/drawing/2014/main" id="{D68FDDE0-7004-19C3-E68A-A11CDACC180B}"/>
                </a:ext>
              </a:extLst>
            </p:cNvPr>
            <p:cNvSpPr/>
            <p:nvPr/>
          </p:nvSpPr>
          <p:spPr>
            <a:xfrm>
              <a:off x="6099175" y="1646238"/>
              <a:ext cx="5257800" cy="2194718"/>
            </a:xfrm>
            <a:custGeom>
              <a:avLst/>
              <a:gdLst>
                <a:gd name="connsiteX0" fmla="*/ 0 w 5257800"/>
                <a:gd name="connsiteY0" fmla="*/ 0 h 2194718"/>
                <a:gd name="connsiteX1" fmla="*/ 4892006 w 5257800"/>
                <a:gd name="connsiteY1" fmla="*/ 0 h 2194718"/>
                <a:gd name="connsiteX2" fmla="*/ 5257800 w 5257800"/>
                <a:gd name="connsiteY2" fmla="*/ 365794 h 2194718"/>
                <a:gd name="connsiteX3" fmla="*/ 5257800 w 5257800"/>
                <a:gd name="connsiteY3" fmla="*/ 2194718 h 2194718"/>
                <a:gd name="connsiteX4" fmla="*/ 0 w 5257800"/>
                <a:gd name="connsiteY4" fmla="*/ 2194718 h 2194718"/>
                <a:gd name="connsiteX5" fmla="*/ 0 w 5257800"/>
                <a:gd name="connsiteY5" fmla="*/ 0 h 219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7800" h="2194718">
                  <a:moveTo>
                    <a:pt x="0" y="0"/>
                  </a:moveTo>
                  <a:lnTo>
                    <a:pt x="4892006" y="0"/>
                  </a:lnTo>
                  <a:cubicBezTo>
                    <a:pt x="5094028" y="0"/>
                    <a:pt x="5257800" y="163772"/>
                    <a:pt x="5257800" y="365794"/>
                  </a:cubicBezTo>
                  <a:lnTo>
                    <a:pt x="5257800" y="2194718"/>
                  </a:lnTo>
                  <a:lnTo>
                    <a:pt x="0" y="2194718"/>
                  </a:lnTo>
                  <a:lnTo>
                    <a:pt x="0" y="0"/>
                  </a:lnTo>
                  <a:close/>
                </a:path>
              </a:pathLst>
            </a:cu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688" tIns="170688" rIns="170688" bIns="719368" numCol="1" spcCol="1270" anchor="t" anchorCtr="0">
              <a:noAutofit/>
            </a:bodyPr>
            <a:lstStyle/>
            <a:p>
              <a:pPr marL="0" lvl="0" indent="0" algn="l" defTabSz="1066800">
                <a:lnSpc>
                  <a:spcPct val="90000"/>
                </a:lnSpc>
                <a:spcBef>
                  <a:spcPct val="0"/>
                </a:spcBef>
                <a:spcAft>
                  <a:spcPct val="35000"/>
                </a:spcAft>
                <a:buNone/>
              </a:pPr>
              <a:r>
                <a:rPr lang="en-US" sz="2400" b="1" dirty="0">
                  <a:solidFill>
                    <a:schemeClr val="bg2"/>
                  </a:solidFill>
                  <a:latin typeface="Noto Sans" panose="020B0502040504020204" pitchFamily="34" charset="0"/>
                  <a:ea typeface="Noto Sans" panose="020B0502040504020204" pitchFamily="34" charset="0"/>
                  <a:cs typeface="Noto Sans" panose="020B0502040504020204" pitchFamily="34" charset="0"/>
                </a:rPr>
                <a:t>Mastery</a:t>
              </a:r>
              <a:endPar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endParaRP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Engagement in learning</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Opportunity to experience mastery</a:t>
              </a:r>
            </a:p>
          </p:txBody>
        </p:sp>
        <p:sp>
          <p:nvSpPr>
            <p:cNvPr id="8" name="Freeform: Shape 7">
              <a:extLst>
                <a:ext uri="{FF2B5EF4-FFF2-40B4-BE49-F238E27FC236}">
                  <a16:creationId xmlns:a16="http://schemas.microsoft.com/office/drawing/2014/main" id="{3CECA28D-DBA3-E1D5-F5B8-90226FC78CB9}"/>
                </a:ext>
              </a:extLst>
            </p:cNvPr>
            <p:cNvSpPr/>
            <p:nvPr/>
          </p:nvSpPr>
          <p:spPr>
            <a:xfrm rot="21600000">
              <a:off x="841375" y="3840955"/>
              <a:ext cx="5257801" cy="2194719"/>
            </a:xfrm>
            <a:custGeom>
              <a:avLst/>
              <a:gdLst>
                <a:gd name="connsiteX0" fmla="*/ 0 w 5257800"/>
                <a:gd name="connsiteY0" fmla="*/ 0 h 2194718"/>
                <a:gd name="connsiteX1" fmla="*/ 4892006 w 5257800"/>
                <a:gd name="connsiteY1" fmla="*/ 0 h 2194718"/>
                <a:gd name="connsiteX2" fmla="*/ 5257800 w 5257800"/>
                <a:gd name="connsiteY2" fmla="*/ 365794 h 2194718"/>
                <a:gd name="connsiteX3" fmla="*/ 5257800 w 5257800"/>
                <a:gd name="connsiteY3" fmla="*/ 2194718 h 2194718"/>
                <a:gd name="connsiteX4" fmla="*/ 0 w 5257800"/>
                <a:gd name="connsiteY4" fmla="*/ 2194718 h 2194718"/>
                <a:gd name="connsiteX5" fmla="*/ 0 w 5257800"/>
                <a:gd name="connsiteY5" fmla="*/ 0 h 219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7800" h="2194718">
                  <a:moveTo>
                    <a:pt x="5257800" y="2194718"/>
                  </a:moveTo>
                  <a:lnTo>
                    <a:pt x="365794" y="2194718"/>
                  </a:lnTo>
                  <a:cubicBezTo>
                    <a:pt x="163772" y="2194718"/>
                    <a:pt x="0" y="2030946"/>
                    <a:pt x="0" y="1828924"/>
                  </a:cubicBezTo>
                  <a:lnTo>
                    <a:pt x="0" y="0"/>
                  </a:lnTo>
                  <a:lnTo>
                    <a:pt x="5257800" y="0"/>
                  </a:lnTo>
                  <a:lnTo>
                    <a:pt x="5257800" y="2194718"/>
                  </a:lnTo>
                  <a:close/>
                </a:path>
              </a:pathLst>
            </a:custGeom>
            <a:solidFill>
              <a:schemeClr val="accent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688" tIns="719369" rIns="170689" bIns="170688" numCol="1" spcCol="1270" anchor="t" anchorCtr="0">
              <a:noAutofit/>
            </a:bodyPr>
            <a:lstStyle/>
            <a:p>
              <a:pPr marL="0" lvl="0" indent="0" algn="l" defTabSz="10668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Independence</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Opportunity to see oneself as an active participant in the future</a:t>
              </a:r>
            </a:p>
            <a:p>
              <a:pPr marL="171450" lvl="1" indent="-171450" algn="l" defTabSz="844550">
                <a:lnSpc>
                  <a:spcPct val="90000"/>
                </a:lnSpc>
                <a:spcBef>
                  <a:spcPct val="0"/>
                </a:spcBef>
                <a:spcAft>
                  <a:spcPct val="15000"/>
                </a:spcAft>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Opportunity for self-determination</a:t>
              </a:r>
            </a:p>
          </p:txBody>
        </p:sp>
        <p:sp>
          <p:nvSpPr>
            <p:cNvPr id="9" name="Freeform: Shape 8">
              <a:extLst>
                <a:ext uri="{FF2B5EF4-FFF2-40B4-BE49-F238E27FC236}">
                  <a16:creationId xmlns:a16="http://schemas.microsoft.com/office/drawing/2014/main" id="{97FCAB63-B017-1AF9-645D-A8A7CDFB141B}"/>
                </a:ext>
              </a:extLst>
            </p:cNvPr>
            <p:cNvSpPr/>
            <p:nvPr/>
          </p:nvSpPr>
          <p:spPr>
            <a:xfrm>
              <a:off x="6099174" y="3840956"/>
              <a:ext cx="5257800" cy="2194718"/>
            </a:xfrm>
            <a:custGeom>
              <a:avLst/>
              <a:gdLst>
                <a:gd name="connsiteX0" fmla="*/ 0 w 2194718"/>
                <a:gd name="connsiteY0" fmla="*/ 0 h 5257800"/>
                <a:gd name="connsiteX1" fmla="*/ 1828924 w 2194718"/>
                <a:gd name="connsiteY1" fmla="*/ 0 h 5257800"/>
                <a:gd name="connsiteX2" fmla="*/ 2194718 w 2194718"/>
                <a:gd name="connsiteY2" fmla="*/ 365794 h 5257800"/>
                <a:gd name="connsiteX3" fmla="*/ 2194718 w 2194718"/>
                <a:gd name="connsiteY3" fmla="*/ 5257800 h 5257800"/>
                <a:gd name="connsiteX4" fmla="*/ 0 w 2194718"/>
                <a:gd name="connsiteY4" fmla="*/ 5257800 h 5257800"/>
                <a:gd name="connsiteX5" fmla="*/ 0 w 2194718"/>
                <a:gd name="connsiteY5"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4718" h="5257800">
                  <a:moveTo>
                    <a:pt x="2194718" y="1"/>
                  </a:moveTo>
                  <a:lnTo>
                    <a:pt x="2194718" y="4381481"/>
                  </a:lnTo>
                  <a:cubicBezTo>
                    <a:pt x="2194718" y="4865457"/>
                    <a:pt x="2126356" y="5257799"/>
                    <a:pt x="2042028" y="5257799"/>
                  </a:cubicBezTo>
                  <a:lnTo>
                    <a:pt x="0" y="5257799"/>
                  </a:lnTo>
                  <a:lnTo>
                    <a:pt x="0" y="1"/>
                  </a:lnTo>
                  <a:lnTo>
                    <a:pt x="2194718" y="1"/>
                  </a:lnTo>
                  <a:close/>
                </a:path>
              </a:pathLst>
            </a:custGeom>
            <a:solidFill>
              <a:schemeClr val="accent4">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688" tIns="719368" rIns="170688" bIns="170688" numCol="1" spcCol="1270" anchor="t" anchorCtr="0">
              <a:noAutofit/>
            </a:bodyPr>
            <a:lstStyle/>
            <a:p>
              <a:pPr marL="0" lvl="0" indent="0" algn="l" defTabSz="1066800">
                <a:lnSpc>
                  <a:spcPct val="90000"/>
                </a:lnSpc>
                <a:spcBef>
                  <a:spcPct val="0"/>
                </a:spcBef>
                <a:spcAft>
                  <a:spcPct val="35000"/>
                </a:spcAft>
                <a:buNone/>
              </a:pPr>
              <a:r>
                <a:rPr lang="en-US" sz="2400" b="1"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Generosity</a:t>
              </a:r>
            </a:p>
            <a:p>
              <a:pPr marL="171450" lvl="1" indent="-171450" defTabSz="844550">
                <a:lnSpc>
                  <a:spcPct val="90000"/>
                </a:lnSpc>
                <a:spcBef>
                  <a:spcPct val="0"/>
                </a:spcBef>
                <a:spcAft>
                  <a:spcPct val="15000"/>
                </a:spcAft>
                <a:buFontTx/>
                <a:buChar char="•"/>
              </a:pPr>
              <a:r>
                <a:rPr lang="en-US" sz="1900" kern="1200" dirty="0">
                  <a:solidFill>
                    <a:schemeClr val="bg2"/>
                  </a:solidFill>
                  <a:latin typeface="Noto Sans" panose="020B0502040504020204" pitchFamily="34" charset="0"/>
                  <a:ea typeface="Noto Sans" panose="020B0502040504020204" pitchFamily="34" charset="0"/>
                  <a:cs typeface="Noto Sans" panose="020B0502040504020204" pitchFamily="34" charset="0"/>
                </a:rPr>
                <a:t>Opportunities to value and practice service to others</a:t>
              </a:r>
            </a:p>
          </p:txBody>
        </p:sp>
      </p:grpSp>
      <p:sp>
        <p:nvSpPr>
          <p:cNvPr id="3" name="Title 2">
            <a:extLst>
              <a:ext uri="{FF2B5EF4-FFF2-40B4-BE49-F238E27FC236}">
                <a16:creationId xmlns:a16="http://schemas.microsoft.com/office/drawing/2014/main" id="{215CB454-2113-EEF6-E26E-8801075D8E31}"/>
              </a:ext>
            </a:extLst>
          </p:cNvPr>
          <p:cNvSpPr>
            <a:spLocks noGrp="1"/>
          </p:cNvSpPr>
          <p:nvPr>
            <p:ph type="title"/>
          </p:nvPr>
        </p:nvSpPr>
        <p:spPr/>
        <p:txBody>
          <a:bodyPr/>
          <a:lstStyle/>
          <a:p>
            <a:r>
              <a:rPr lang="en-US" dirty="0"/>
              <a:t>Essential Elements of 4-H</a:t>
            </a:r>
          </a:p>
        </p:txBody>
      </p:sp>
      <p:pic>
        <p:nvPicPr>
          <p:cNvPr id="3074" name="Picture 2" descr="4-H - Wikipedia">
            <a:extLst>
              <a:ext uri="{FF2B5EF4-FFF2-40B4-BE49-F238E27FC236}">
                <a16:creationId xmlns:a16="http://schemas.microsoft.com/office/drawing/2014/main" id="{C792DA48-5083-C8B7-2E5A-73276CE191FE}"/>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29087" y="3147854"/>
            <a:ext cx="1327478" cy="1386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221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AA51E56-7DCE-9282-1ABF-2AFDD388A5DD}"/>
              </a:ext>
            </a:extLst>
          </p:cNvPr>
          <p:cNvSpPr>
            <a:spLocks noGrp="1"/>
          </p:cNvSpPr>
          <p:nvPr>
            <p:ph type="body" idx="1"/>
          </p:nvPr>
        </p:nvSpPr>
        <p:spPr/>
        <p:txBody>
          <a:bodyPr/>
          <a:lstStyle/>
          <a:p>
            <a:r>
              <a:rPr lang="en-US" dirty="0"/>
              <a:t>External Assets</a:t>
            </a:r>
          </a:p>
        </p:txBody>
      </p:sp>
      <p:sp>
        <p:nvSpPr>
          <p:cNvPr id="6" name="Content Placeholder 5">
            <a:extLst>
              <a:ext uri="{FF2B5EF4-FFF2-40B4-BE49-F238E27FC236}">
                <a16:creationId xmlns:a16="http://schemas.microsoft.com/office/drawing/2014/main" id="{ECCB0E50-6623-B2C7-0C9B-A54107D4D7C1}"/>
              </a:ext>
            </a:extLst>
          </p:cNvPr>
          <p:cNvSpPr>
            <a:spLocks noGrp="1"/>
          </p:cNvSpPr>
          <p:nvPr>
            <p:ph sz="half" idx="2"/>
          </p:nvPr>
        </p:nvSpPr>
        <p:spPr>
          <a:xfrm>
            <a:off x="1594131" y="2377440"/>
            <a:ext cx="4403443" cy="4114800"/>
          </a:xfrm>
        </p:spPr>
        <p:txBody>
          <a:bodyPr>
            <a:noAutofit/>
          </a:bodyPr>
          <a:lstStyle/>
          <a:p>
            <a:pPr marL="0" indent="0">
              <a:spcAft>
                <a:spcPts val="0"/>
              </a:spcAft>
              <a:buNone/>
            </a:pPr>
            <a:r>
              <a:rPr lang="en-US" sz="1400" b="1" dirty="0">
                <a:solidFill>
                  <a:schemeClr val="tx2"/>
                </a:solidFill>
              </a:rPr>
              <a:t>Support</a:t>
            </a:r>
          </a:p>
          <a:p>
            <a:r>
              <a:rPr lang="en-US" sz="1400" dirty="0"/>
              <a:t>Family support, Positive family communication, Other adult relationships, Caring neighborhood, Caring school climate, parent involvement in schooling</a:t>
            </a:r>
          </a:p>
          <a:p>
            <a:pPr marL="0" indent="0">
              <a:spcAft>
                <a:spcPts val="0"/>
              </a:spcAft>
              <a:buNone/>
            </a:pPr>
            <a:r>
              <a:rPr lang="en-US" sz="1400" b="1" dirty="0">
                <a:solidFill>
                  <a:schemeClr val="tx2"/>
                </a:solidFill>
              </a:rPr>
              <a:t>Empowerment</a:t>
            </a:r>
          </a:p>
          <a:p>
            <a:r>
              <a:rPr lang="en-US" sz="1400" dirty="0"/>
              <a:t>A community that values youth, Youth as resources, Service to others, Safety</a:t>
            </a:r>
          </a:p>
          <a:p>
            <a:pPr marL="0" indent="0">
              <a:spcAft>
                <a:spcPts val="0"/>
              </a:spcAft>
              <a:buNone/>
            </a:pPr>
            <a:r>
              <a:rPr lang="en-US" sz="1400" b="1" dirty="0">
                <a:solidFill>
                  <a:schemeClr val="tx2"/>
                </a:solidFill>
              </a:rPr>
              <a:t>Boundaries and Expectations</a:t>
            </a:r>
          </a:p>
          <a:p>
            <a:r>
              <a:rPr lang="en-US" sz="1400" dirty="0"/>
              <a:t>Family boundaries, School boundaries, Neighborhood boundaries, Adult role models, Positive peer influence, High expectations</a:t>
            </a:r>
          </a:p>
          <a:p>
            <a:pPr marL="0" indent="0">
              <a:spcAft>
                <a:spcPts val="0"/>
              </a:spcAft>
              <a:buNone/>
            </a:pPr>
            <a:r>
              <a:rPr lang="en-US" sz="1400" b="1" dirty="0">
                <a:solidFill>
                  <a:schemeClr val="tx2"/>
                </a:solidFill>
              </a:rPr>
              <a:t>Constructive Use of Time</a:t>
            </a:r>
          </a:p>
          <a:p>
            <a:r>
              <a:rPr lang="en-US" sz="1400" dirty="0"/>
              <a:t>Creative activities, Youth programs, Religious community, Time at home</a:t>
            </a:r>
          </a:p>
        </p:txBody>
      </p:sp>
      <p:sp>
        <p:nvSpPr>
          <p:cNvPr id="7" name="Text Placeholder 6">
            <a:extLst>
              <a:ext uri="{FF2B5EF4-FFF2-40B4-BE49-F238E27FC236}">
                <a16:creationId xmlns:a16="http://schemas.microsoft.com/office/drawing/2014/main" id="{06A773C6-CC28-D0F8-5F84-D4497F5999A6}"/>
              </a:ext>
            </a:extLst>
          </p:cNvPr>
          <p:cNvSpPr>
            <a:spLocks noGrp="1"/>
          </p:cNvSpPr>
          <p:nvPr>
            <p:ph type="body" sz="quarter" idx="3"/>
          </p:nvPr>
        </p:nvSpPr>
        <p:spPr/>
        <p:txBody>
          <a:bodyPr/>
          <a:lstStyle/>
          <a:p>
            <a:r>
              <a:rPr lang="en-US" dirty="0"/>
              <a:t>Internal Assets</a:t>
            </a:r>
          </a:p>
        </p:txBody>
      </p:sp>
      <p:sp>
        <p:nvSpPr>
          <p:cNvPr id="8" name="Content Placeholder 7">
            <a:extLst>
              <a:ext uri="{FF2B5EF4-FFF2-40B4-BE49-F238E27FC236}">
                <a16:creationId xmlns:a16="http://schemas.microsoft.com/office/drawing/2014/main" id="{E7746126-F4E8-63E7-EEE2-1410650B307D}"/>
              </a:ext>
            </a:extLst>
          </p:cNvPr>
          <p:cNvSpPr>
            <a:spLocks noGrp="1"/>
          </p:cNvSpPr>
          <p:nvPr>
            <p:ph sz="quarter" idx="4"/>
          </p:nvPr>
        </p:nvSpPr>
        <p:spPr>
          <a:xfrm>
            <a:off x="6951944" y="2377440"/>
            <a:ext cx="4403443" cy="4114800"/>
          </a:xfrm>
        </p:spPr>
        <p:txBody>
          <a:bodyPr>
            <a:noAutofit/>
          </a:bodyPr>
          <a:lstStyle/>
          <a:p>
            <a:pPr marL="0" indent="0">
              <a:spcAft>
                <a:spcPts val="0"/>
              </a:spcAft>
              <a:buNone/>
            </a:pPr>
            <a:r>
              <a:rPr lang="en-US" sz="1400" b="1" dirty="0">
                <a:solidFill>
                  <a:schemeClr val="tx2"/>
                </a:solidFill>
              </a:rPr>
              <a:t>Commitment to Learning</a:t>
            </a:r>
          </a:p>
          <a:p>
            <a:r>
              <a:rPr lang="en-US" sz="1400" dirty="0"/>
              <a:t>Achievement motivation, School engagement, Homework, Bonding to school, Reading for pleasure</a:t>
            </a:r>
          </a:p>
          <a:p>
            <a:pPr marL="0" indent="0">
              <a:spcAft>
                <a:spcPts val="0"/>
              </a:spcAft>
              <a:buNone/>
            </a:pPr>
            <a:r>
              <a:rPr lang="en-US" sz="1400" b="1" dirty="0">
                <a:solidFill>
                  <a:schemeClr val="tx2"/>
                </a:solidFill>
              </a:rPr>
              <a:t>Positive Values</a:t>
            </a:r>
          </a:p>
          <a:p>
            <a:r>
              <a:rPr lang="en-US" sz="1400" dirty="0"/>
              <a:t>Caring, Equality and social justice, Integrity, Honesty, Responsibility, Restraint</a:t>
            </a:r>
          </a:p>
          <a:p>
            <a:pPr marL="0" indent="0">
              <a:spcAft>
                <a:spcPts val="0"/>
              </a:spcAft>
              <a:buNone/>
            </a:pPr>
            <a:r>
              <a:rPr lang="en-US" sz="1400" b="1" dirty="0">
                <a:solidFill>
                  <a:schemeClr val="tx2"/>
                </a:solidFill>
              </a:rPr>
              <a:t>Social Competencies</a:t>
            </a:r>
          </a:p>
          <a:p>
            <a:r>
              <a:rPr lang="en-US" sz="1400" dirty="0"/>
              <a:t>Planning and decision making, Interpersonal competence, Cultural competence, Resistance skills, Peaceful conflict resolution</a:t>
            </a:r>
          </a:p>
          <a:p>
            <a:pPr marL="0" indent="0">
              <a:spcAft>
                <a:spcPts val="0"/>
              </a:spcAft>
              <a:buNone/>
            </a:pPr>
            <a:r>
              <a:rPr lang="en-US" sz="1400" b="1" dirty="0">
                <a:solidFill>
                  <a:schemeClr val="tx2"/>
                </a:solidFill>
              </a:rPr>
              <a:t>Positive Identity</a:t>
            </a:r>
          </a:p>
          <a:p>
            <a:r>
              <a:rPr lang="en-US" sz="1400" dirty="0"/>
              <a:t>Personal power, Self-esteem, Sense of purpose, Positive view of personal future</a:t>
            </a:r>
          </a:p>
        </p:txBody>
      </p:sp>
      <p:sp>
        <p:nvSpPr>
          <p:cNvPr id="2" name="Title 1">
            <a:extLst>
              <a:ext uri="{FF2B5EF4-FFF2-40B4-BE49-F238E27FC236}">
                <a16:creationId xmlns:a16="http://schemas.microsoft.com/office/drawing/2014/main" id="{84BD993C-839B-E712-2D5E-EEDA55C57486}"/>
              </a:ext>
            </a:extLst>
          </p:cNvPr>
          <p:cNvSpPr>
            <a:spLocks noGrp="1"/>
          </p:cNvSpPr>
          <p:nvPr>
            <p:ph type="title"/>
          </p:nvPr>
        </p:nvSpPr>
        <p:spPr/>
        <p:txBody>
          <a:bodyPr/>
          <a:lstStyle/>
          <a:p>
            <a:r>
              <a:rPr lang="en-US" dirty="0"/>
              <a:t>Search Institute’s Developmental Assets </a:t>
            </a:r>
          </a:p>
        </p:txBody>
      </p:sp>
      <p:pic>
        <p:nvPicPr>
          <p:cNvPr id="10" name="Graphic 9" descr="Aspiration outline">
            <a:extLst>
              <a:ext uri="{FF2B5EF4-FFF2-40B4-BE49-F238E27FC236}">
                <a16:creationId xmlns:a16="http://schemas.microsoft.com/office/drawing/2014/main" id="{61FF68ED-B1B0-B10B-DBBD-61FADA78D09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29877" y="5053911"/>
            <a:ext cx="640080" cy="640080"/>
          </a:xfrm>
          <a:prstGeom prst="rect">
            <a:avLst/>
          </a:prstGeom>
        </p:spPr>
      </p:pic>
      <p:pic>
        <p:nvPicPr>
          <p:cNvPr id="12" name="Graphic 11" descr="Scales of justice outline">
            <a:extLst>
              <a:ext uri="{FF2B5EF4-FFF2-40B4-BE49-F238E27FC236}">
                <a16:creationId xmlns:a16="http://schemas.microsoft.com/office/drawing/2014/main" id="{AB256498-D8C4-AFB0-2226-28577932252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74706" y="3268980"/>
            <a:ext cx="640080" cy="640080"/>
          </a:xfrm>
          <a:prstGeom prst="rect">
            <a:avLst/>
          </a:prstGeom>
        </p:spPr>
      </p:pic>
      <p:pic>
        <p:nvPicPr>
          <p:cNvPr id="14" name="Graphic 13" descr="Influencer outline">
            <a:extLst>
              <a:ext uri="{FF2B5EF4-FFF2-40B4-BE49-F238E27FC236}">
                <a16:creationId xmlns:a16="http://schemas.microsoft.com/office/drawing/2014/main" id="{15D68127-11A6-61D5-133A-ABCFAB3687D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04255" y="4091940"/>
            <a:ext cx="640080" cy="640080"/>
          </a:xfrm>
          <a:prstGeom prst="rect">
            <a:avLst/>
          </a:prstGeom>
        </p:spPr>
      </p:pic>
      <p:pic>
        <p:nvPicPr>
          <p:cNvPr id="16" name="Graphic 15" descr="Open book outline">
            <a:extLst>
              <a:ext uri="{FF2B5EF4-FFF2-40B4-BE49-F238E27FC236}">
                <a16:creationId xmlns:a16="http://schemas.microsoft.com/office/drawing/2014/main" id="{5D524C26-F66F-7B95-A4BB-7B45EE046D2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0762" y="2331720"/>
            <a:ext cx="640080" cy="640080"/>
          </a:xfrm>
          <a:prstGeom prst="rect">
            <a:avLst/>
          </a:prstGeom>
        </p:spPr>
      </p:pic>
      <p:pic>
        <p:nvPicPr>
          <p:cNvPr id="18" name="Graphic 17" descr="Handshake outline">
            <a:extLst>
              <a:ext uri="{FF2B5EF4-FFF2-40B4-BE49-F238E27FC236}">
                <a16:creationId xmlns:a16="http://schemas.microsoft.com/office/drawing/2014/main" id="{A3A4A359-6788-A521-B206-EA6B6CFC42A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15334" y="2331720"/>
            <a:ext cx="640080" cy="640080"/>
          </a:xfrm>
          <a:prstGeom prst="rect">
            <a:avLst/>
          </a:prstGeom>
        </p:spPr>
      </p:pic>
      <p:pic>
        <p:nvPicPr>
          <p:cNvPr id="20" name="Graphic 19" descr="Open hand with plant outline">
            <a:extLst>
              <a:ext uri="{FF2B5EF4-FFF2-40B4-BE49-F238E27FC236}">
                <a16:creationId xmlns:a16="http://schemas.microsoft.com/office/drawing/2014/main" id="{739EEB22-9BFE-AA2B-150A-CB0ADE75B80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15334" y="3490537"/>
            <a:ext cx="640080" cy="640080"/>
          </a:xfrm>
          <a:prstGeom prst="rect">
            <a:avLst/>
          </a:prstGeom>
        </p:spPr>
      </p:pic>
      <p:pic>
        <p:nvPicPr>
          <p:cNvPr id="22" name="Graphic 21" descr="Dance outline">
            <a:extLst>
              <a:ext uri="{FF2B5EF4-FFF2-40B4-BE49-F238E27FC236}">
                <a16:creationId xmlns:a16="http://schemas.microsoft.com/office/drawing/2014/main" id="{DC24B5F7-0A87-34C5-45AC-D78FBBF0681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66369" y="4270249"/>
            <a:ext cx="640080" cy="640080"/>
          </a:xfrm>
          <a:prstGeom prst="rect">
            <a:avLst/>
          </a:prstGeom>
        </p:spPr>
      </p:pic>
      <p:pic>
        <p:nvPicPr>
          <p:cNvPr id="24" name="Graphic 23" descr="Clock outline">
            <a:extLst>
              <a:ext uri="{FF2B5EF4-FFF2-40B4-BE49-F238E27FC236}">
                <a16:creationId xmlns:a16="http://schemas.microsoft.com/office/drawing/2014/main" id="{34BF74D9-B50D-4143-29B5-3F9A91642A7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15334" y="5221760"/>
            <a:ext cx="640080" cy="640080"/>
          </a:xfrm>
          <a:prstGeom prst="rect">
            <a:avLst/>
          </a:prstGeom>
        </p:spPr>
      </p:pic>
    </p:spTree>
    <p:extLst>
      <p:ext uri="{BB962C8B-B14F-4D97-AF65-F5344CB8AC3E}">
        <p14:creationId xmlns:p14="http://schemas.microsoft.com/office/powerpoint/2010/main" val="3567943494"/>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04AA073-F045-425B-96D0-838CC11D4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AF8E36A-5490-481D-A3D2-DC003DD6C3D0}">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purl.org/dc/dcmitype/"/>
    <ds:schemaRef ds:uri="b5fce80b-0e0a-4fa4-a000-b17fcd0d1776"/>
    <ds:schemaRef ds:uri="48e769e3-d160-4238-8758-582613b64169"/>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6581</TotalTime>
  <Words>1155</Words>
  <Application>Microsoft Office PowerPoint</Application>
  <PresentationFormat>Widescreen</PresentationFormat>
  <Paragraphs>124</Paragraphs>
  <Slides>17</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Calibri</vt:lpstr>
      <vt:lpstr>CervoNeue-RegularNeue</vt:lpstr>
      <vt:lpstr>Lucida Sans</vt:lpstr>
      <vt:lpstr>Noto Sans</vt:lpstr>
      <vt:lpstr>System Font Regular</vt:lpstr>
      <vt:lpstr>TradeGothicLT</vt:lpstr>
      <vt:lpstr>Wingdings</vt:lpstr>
      <vt:lpstr>Office Theme</vt:lpstr>
      <vt:lpstr>2.4: Positive Youth Outcomes</vt:lpstr>
      <vt:lpstr>PowerPoint Presentation</vt:lpstr>
      <vt:lpstr>PowerPoint Presentation</vt:lpstr>
      <vt:lpstr>Describe a healthy, well-adjusted young person</vt:lpstr>
      <vt:lpstr>Positive Youth Outcomes</vt:lpstr>
      <vt:lpstr>The 6 Cs</vt:lpstr>
      <vt:lpstr>CASEL Social &amp; Emotional Learning</vt:lpstr>
      <vt:lpstr>Essential Elements of 4-H</vt:lpstr>
      <vt:lpstr>Search Institute’s Developmental Assets </vt:lpstr>
      <vt:lpstr>Additional Frameworks</vt:lpstr>
      <vt:lpstr>Reflection Questions</vt:lpstr>
      <vt:lpstr>Using the 6Cs</vt:lpstr>
      <vt:lpstr>The SOS Framework</vt:lpstr>
      <vt:lpstr>Services, Opportunities, Supports</vt:lpstr>
      <vt:lpstr>Services, Opportunities, Supports</vt:lpstr>
      <vt:lpstr>Services, Opportunities, Supports</vt:lpstr>
      <vt:lpstr>Youth development is everyone’s business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